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4"/>
  </p:notesMasterIdLst>
  <p:sldIdLst>
    <p:sldId id="256" r:id="rId2"/>
    <p:sldId id="335" r:id="rId3"/>
    <p:sldId id="409" r:id="rId4"/>
    <p:sldId id="365" r:id="rId5"/>
    <p:sldId id="435" r:id="rId6"/>
    <p:sldId id="436" r:id="rId7"/>
    <p:sldId id="440" r:id="rId8"/>
    <p:sldId id="437" r:id="rId9"/>
    <p:sldId id="438" r:id="rId10"/>
    <p:sldId id="439" r:id="rId11"/>
    <p:sldId id="441" r:id="rId12"/>
    <p:sldId id="442" r:id="rId13"/>
    <p:sldId id="443" r:id="rId14"/>
    <p:sldId id="444" r:id="rId15"/>
    <p:sldId id="445" r:id="rId16"/>
    <p:sldId id="458" r:id="rId17"/>
    <p:sldId id="480" r:id="rId18"/>
    <p:sldId id="459" r:id="rId19"/>
    <p:sldId id="460" r:id="rId20"/>
    <p:sldId id="482" r:id="rId21"/>
    <p:sldId id="462" r:id="rId22"/>
    <p:sldId id="463" r:id="rId23"/>
    <p:sldId id="464" r:id="rId24"/>
    <p:sldId id="465" r:id="rId25"/>
    <p:sldId id="466" r:id="rId26"/>
    <p:sldId id="467" r:id="rId27"/>
    <p:sldId id="468" r:id="rId28"/>
    <p:sldId id="469" r:id="rId29"/>
    <p:sldId id="446" r:id="rId30"/>
    <p:sldId id="447" r:id="rId31"/>
    <p:sldId id="448" r:id="rId32"/>
    <p:sldId id="483" r:id="rId33"/>
    <p:sldId id="449" r:id="rId34"/>
    <p:sldId id="450" r:id="rId35"/>
    <p:sldId id="451" r:id="rId36"/>
    <p:sldId id="452" r:id="rId37"/>
    <p:sldId id="453" r:id="rId38"/>
    <p:sldId id="454" r:id="rId39"/>
    <p:sldId id="455" r:id="rId40"/>
    <p:sldId id="457" r:id="rId41"/>
    <p:sldId id="456" r:id="rId42"/>
    <p:sldId id="470" r:id="rId43"/>
    <p:sldId id="471" r:id="rId44"/>
    <p:sldId id="472" r:id="rId45"/>
    <p:sldId id="473" r:id="rId46"/>
    <p:sldId id="474" r:id="rId47"/>
    <p:sldId id="475" r:id="rId48"/>
    <p:sldId id="476" r:id="rId49"/>
    <p:sldId id="477" r:id="rId50"/>
    <p:sldId id="478" r:id="rId51"/>
    <p:sldId id="479" r:id="rId52"/>
    <p:sldId id="4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2339" autoAdjust="0"/>
  </p:normalViewPr>
  <p:slideViewPr>
    <p:cSldViewPr snapToGrid="0">
      <p:cViewPr varScale="1">
        <p:scale>
          <a:sx n="95" d="100"/>
          <a:sy n="95" d="100"/>
        </p:scale>
        <p:origin x="11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A62B6-8235-4A7C-8403-CEED7F26C7E5}" type="datetimeFigureOut">
              <a:rPr lang="en-GB" smtClean="0"/>
              <a:t>13/01/2026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93A92-C27D-47D1-8B2A-7E8A5CD75095}" type="slidenum">
              <a:rPr lang="en-GB" smtClean="0"/>
              <a:t>‹#›</a:t>
            </a:fld>
            <a:endParaRPr lang="en-GB"/>
          </a:p>
        </p:txBody>
      </p:sp>
    </p:spTree>
    <p:extLst>
      <p:ext uri="{BB962C8B-B14F-4D97-AF65-F5344CB8AC3E}">
        <p14:creationId xmlns:p14="http://schemas.microsoft.com/office/powerpoint/2010/main" val="1345972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693A92-C27D-47D1-8B2A-7E8A5CD75095}" type="slidenum">
              <a:rPr lang="en-GB" smtClean="0"/>
              <a:t>1</a:t>
            </a:fld>
            <a:endParaRPr lang="en-GB"/>
          </a:p>
        </p:txBody>
      </p:sp>
    </p:spTree>
    <p:extLst>
      <p:ext uri="{BB962C8B-B14F-4D97-AF65-F5344CB8AC3E}">
        <p14:creationId xmlns:p14="http://schemas.microsoft.com/office/powerpoint/2010/main" val="3476877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65F0868-CF9F-5689-AEDD-EA8234F63012}"/>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5D8F3B9D-56C2-F3C2-3B8B-B59E8CF9AD6B}"/>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F52EA3D2-9B1C-8068-55D8-1F5DFA941F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C52C3B5B-2A8B-47E9-5AB5-B4D7B15E43B8}"/>
              </a:ext>
            </a:extLst>
          </p:cNvPr>
          <p:cNvSpPr>
            <a:spLocks noGrp="1"/>
          </p:cNvSpPr>
          <p:nvPr>
            <p:ph type="sldNum" sz="quarter" idx="5"/>
          </p:nvPr>
        </p:nvSpPr>
        <p:spPr/>
        <p:txBody>
          <a:bodyPr/>
          <a:lstStyle/>
          <a:p>
            <a:fld id="{50693A92-C27D-47D1-8B2A-7E8A5CD75095}" type="slidenum">
              <a:rPr lang="en-GB" smtClean="0"/>
              <a:t>21</a:t>
            </a:fld>
            <a:endParaRPr lang="en-GB"/>
          </a:p>
        </p:txBody>
      </p:sp>
    </p:spTree>
    <p:extLst>
      <p:ext uri="{BB962C8B-B14F-4D97-AF65-F5344CB8AC3E}">
        <p14:creationId xmlns:p14="http://schemas.microsoft.com/office/powerpoint/2010/main" val="3329444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73DCBDA-E14B-4F33-B0BE-CF8756E4AFB0}"/>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7272B5E3-35DA-7757-4430-E969ECA67E67}"/>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9AAF72C1-B868-0CD3-CF7D-1FE638E6CC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1A683596-D2A7-7837-EA67-AAF322C34F0A}"/>
              </a:ext>
            </a:extLst>
          </p:cNvPr>
          <p:cNvSpPr>
            <a:spLocks noGrp="1"/>
          </p:cNvSpPr>
          <p:nvPr>
            <p:ph type="sldNum" sz="quarter" idx="5"/>
          </p:nvPr>
        </p:nvSpPr>
        <p:spPr/>
        <p:txBody>
          <a:bodyPr/>
          <a:lstStyle/>
          <a:p>
            <a:fld id="{50693A92-C27D-47D1-8B2A-7E8A5CD75095}" type="slidenum">
              <a:rPr lang="en-GB" smtClean="0"/>
              <a:t>22</a:t>
            </a:fld>
            <a:endParaRPr lang="en-GB"/>
          </a:p>
        </p:txBody>
      </p:sp>
    </p:spTree>
    <p:extLst>
      <p:ext uri="{BB962C8B-B14F-4D97-AF65-F5344CB8AC3E}">
        <p14:creationId xmlns:p14="http://schemas.microsoft.com/office/powerpoint/2010/main" val="768998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5AFB781-7F6A-F419-D15F-04E6ED688A5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BCA57F6D-41A2-4BFC-F721-BD6E133DE166}"/>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E8F1DA26-F52B-959F-2F17-AD70545C3B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20217388-3A72-5A47-5315-22F080C6435A}"/>
              </a:ext>
            </a:extLst>
          </p:cNvPr>
          <p:cNvSpPr>
            <a:spLocks noGrp="1"/>
          </p:cNvSpPr>
          <p:nvPr>
            <p:ph type="sldNum" sz="quarter" idx="5"/>
          </p:nvPr>
        </p:nvSpPr>
        <p:spPr/>
        <p:txBody>
          <a:bodyPr/>
          <a:lstStyle/>
          <a:p>
            <a:fld id="{50693A92-C27D-47D1-8B2A-7E8A5CD75095}" type="slidenum">
              <a:rPr lang="en-GB" smtClean="0"/>
              <a:t>23</a:t>
            </a:fld>
            <a:endParaRPr lang="en-GB"/>
          </a:p>
        </p:txBody>
      </p:sp>
    </p:spTree>
    <p:extLst>
      <p:ext uri="{BB962C8B-B14F-4D97-AF65-F5344CB8AC3E}">
        <p14:creationId xmlns:p14="http://schemas.microsoft.com/office/powerpoint/2010/main" val="1499644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9407015-DD9B-2952-19B6-5205D7CBF14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C5D2F7E-F49D-1A8A-31D3-E3F6DB7D99EA}"/>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A842C19C-D087-3907-A08A-668A726799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 xmlns:a16="http://schemas.microsoft.com/office/drawing/2014/main" id="{C6BD3D6E-B5DE-7AF0-51E4-0FE6801D27DC}"/>
              </a:ext>
            </a:extLst>
          </p:cNvPr>
          <p:cNvSpPr>
            <a:spLocks noGrp="1"/>
          </p:cNvSpPr>
          <p:nvPr>
            <p:ph type="sldNum" sz="quarter" idx="5"/>
          </p:nvPr>
        </p:nvSpPr>
        <p:spPr/>
        <p:txBody>
          <a:bodyPr/>
          <a:lstStyle/>
          <a:p>
            <a:fld id="{50693A92-C27D-47D1-8B2A-7E8A5CD75095}" type="slidenum">
              <a:rPr lang="en-GB" smtClean="0"/>
              <a:t>24</a:t>
            </a:fld>
            <a:endParaRPr lang="en-GB"/>
          </a:p>
        </p:txBody>
      </p:sp>
    </p:spTree>
    <p:extLst>
      <p:ext uri="{BB962C8B-B14F-4D97-AF65-F5344CB8AC3E}">
        <p14:creationId xmlns:p14="http://schemas.microsoft.com/office/powerpoint/2010/main" val="4032383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EAA553D-28FE-247E-8CD7-12D0D55DA452}"/>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89F674EB-F9F8-8F33-B158-F15A709C86EF}"/>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D5CE194D-C860-2780-2CDE-89A9810205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318A5122-8F93-6F0F-BFB0-0EC4C737255D}"/>
              </a:ext>
            </a:extLst>
          </p:cNvPr>
          <p:cNvSpPr>
            <a:spLocks noGrp="1"/>
          </p:cNvSpPr>
          <p:nvPr>
            <p:ph type="sldNum" sz="quarter" idx="5"/>
          </p:nvPr>
        </p:nvSpPr>
        <p:spPr/>
        <p:txBody>
          <a:bodyPr/>
          <a:lstStyle/>
          <a:p>
            <a:fld id="{50693A92-C27D-47D1-8B2A-7E8A5CD75095}" type="slidenum">
              <a:rPr lang="en-GB" smtClean="0"/>
              <a:t>25</a:t>
            </a:fld>
            <a:endParaRPr lang="en-GB"/>
          </a:p>
        </p:txBody>
      </p:sp>
    </p:spTree>
    <p:extLst>
      <p:ext uri="{BB962C8B-B14F-4D97-AF65-F5344CB8AC3E}">
        <p14:creationId xmlns:p14="http://schemas.microsoft.com/office/powerpoint/2010/main" val="2768889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C134DC5-17E9-CCEF-1FB3-90641B8DD483}"/>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8814095C-2527-FA6B-0950-1888C1FF2DAD}"/>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B80E83AC-3764-9667-EAB6-9F78D106CB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1E617902-E302-9842-7EE6-F238F3B8D212}"/>
              </a:ext>
            </a:extLst>
          </p:cNvPr>
          <p:cNvSpPr>
            <a:spLocks noGrp="1"/>
          </p:cNvSpPr>
          <p:nvPr>
            <p:ph type="sldNum" sz="quarter" idx="5"/>
          </p:nvPr>
        </p:nvSpPr>
        <p:spPr/>
        <p:txBody>
          <a:bodyPr/>
          <a:lstStyle/>
          <a:p>
            <a:fld id="{50693A92-C27D-47D1-8B2A-7E8A5CD75095}" type="slidenum">
              <a:rPr lang="en-GB" smtClean="0"/>
              <a:t>26</a:t>
            </a:fld>
            <a:endParaRPr lang="en-GB"/>
          </a:p>
        </p:txBody>
      </p:sp>
    </p:spTree>
    <p:extLst>
      <p:ext uri="{BB962C8B-B14F-4D97-AF65-F5344CB8AC3E}">
        <p14:creationId xmlns:p14="http://schemas.microsoft.com/office/powerpoint/2010/main" val="479891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972287C-7C55-ACDA-C7B1-4CEB9C215AF1}"/>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B54B0F08-F6A9-6105-215A-EE5BCCF37DBF}"/>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E4691D9-C5BF-5372-CA46-49A007B90B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82F92D30-44ED-7BC3-E39D-1F1C815DB356}"/>
              </a:ext>
            </a:extLst>
          </p:cNvPr>
          <p:cNvSpPr>
            <a:spLocks noGrp="1"/>
          </p:cNvSpPr>
          <p:nvPr>
            <p:ph type="sldNum" sz="quarter" idx="5"/>
          </p:nvPr>
        </p:nvSpPr>
        <p:spPr/>
        <p:txBody>
          <a:bodyPr/>
          <a:lstStyle/>
          <a:p>
            <a:fld id="{50693A92-C27D-47D1-8B2A-7E8A5CD75095}" type="slidenum">
              <a:rPr lang="en-GB" smtClean="0"/>
              <a:t>27</a:t>
            </a:fld>
            <a:endParaRPr lang="en-GB"/>
          </a:p>
        </p:txBody>
      </p:sp>
    </p:spTree>
    <p:extLst>
      <p:ext uri="{BB962C8B-B14F-4D97-AF65-F5344CB8AC3E}">
        <p14:creationId xmlns:p14="http://schemas.microsoft.com/office/powerpoint/2010/main" val="2268283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C2872AB-AC10-58C6-2304-53DF2925DB07}"/>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25BD42A1-30F5-5FE9-287E-17B97F01A8FB}"/>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FD53CDA7-F8DA-CCC5-87B1-93DCC8929E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8BAE1213-7A23-AEFC-46BD-84BAB7CFC391}"/>
              </a:ext>
            </a:extLst>
          </p:cNvPr>
          <p:cNvSpPr>
            <a:spLocks noGrp="1"/>
          </p:cNvSpPr>
          <p:nvPr>
            <p:ph type="sldNum" sz="quarter" idx="5"/>
          </p:nvPr>
        </p:nvSpPr>
        <p:spPr/>
        <p:txBody>
          <a:bodyPr/>
          <a:lstStyle/>
          <a:p>
            <a:fld id="{50693A92-C27D-47D1-8B2A-7E8A5CD75095}" type="slidenum">
              <a:rPr lang="en-GB" smtClean="0"/>
              <a:t>28</a:t>
            </a:fld>
            <a:endParaRPr lang="en-GB"/>
          </a:p>
        </p:txBody>
      </p:sp>
    </p:spTree>
    <p:extLst>
      <p:ext uri="{BB962C8B-B14F-4D97-AF65-F5344CB8AC3E}">
        <p14:creationId xmlns:p14="http://schemas.microsoft.com/office/powerpoint/2010/main" val="3582187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93A92-C27D-47D1-8B2A-7E8A5CD75095}" type="slidenum">
              <a:rPr lang="en-GB" smtClean="0"/>
              <a:t>29</a:t>
            </a:fld>
            <a:endParaRPr lang="en-GB"/>
          </a:p>
        </p:txBody>
      </p:sp>
    </p:spTree>
    <p:extLst>
      <p:ext uri="{BB962C8B-B14F-4D97-AF65-F5344CB8AC3E}">
        <p14:creationId xmlns:p14="http://schemas.microsoft.com/office/powerpoint/2010/main" val="2995558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93A92-C27D-47D1-8B2A-7E8A5CD75095}" type="slidenum">
              <a:rPr lang="en-GB" smtClean="0"/>
              <a:t>30</a:t>
            </a:fld>
            <a:endParaRPr lang="en-GB"/>
          </a:p>
        </p:txBody>
      </p:sp>
    </p:spTree>
    <p:extLst>
      <p:ext uri="{BB962C8B-B14F-4D97-AF65-F5344CB8AC3E}">
        <p14:creationId xmlns:p14="http://schemas.microsoft.com/office/powerpoint/2010/main" val="426085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93A92-C27D-47D1-8B2A-7E8A5CD75095}" type="slidenum">
              <a:rPr lang="en-GB" smtClean="0"/>
              <a:t>2</a:t>
            </a:fld>
            <a:endParaRPr lang="en-GB"/>
          </a:p>
        </p:txBody>
      </p:sp>
    </p:spTree>
    <p:extLst>
      <p:ext uri="{BB962C8B-B14F-4D97-AF65-F5344CB8AC3E}">
        <p14:creationId xmlns:p14="http://schemas.microsoft.com/office/powerpoint/2010/main" val="4136267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93A92-C27D-47D1-8B2A-7E8A5CD75095}" type="slidenum">
              <a:rPr lang="en-GB" smtClean="0"/>
              <a:t>31</a:t>
            </a:fld>
            <a:endParaRPr lang="en-GB"/>
          </a:p>
        </p:txBody>
      </p:sp>
    </p:spTree>
    <p:extLst>
      <p:ext uri="{BB962C8B-B14F-4D97-AF65-F5344CB8AC3E}">
        <p14:creationId xmlns:p14="http://schemas.microsoft.com/office/powerpoint/2010/main" val="1580147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93A92-C27D-47D1-8B2A-7E8A5CD75095}" type="slidenum">
              <a:rPr lang="en-GB" smtClean="0"/>
              <a:t>32</a:t>
            </a:fld>
            <a:endParaRPr lang="en-GB"/>
          </a:p>
        </p:txBody>
      </p:sp>
    </p:spTree>
    <p:extLst>
      <p:ext uri="{BB962C8B-B14F-4D97-AF65-F5344CB8AC3E}">
        <p14:creationId xmlns:p14="http://schemas.microsoft.com/office/powerpoint/2010/main" val="2845285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93A92-C27D-47D1-8B2A-7E8A5CD75095}" type="slidenum">
              <a:rPr lang="en-GB" smtClean="0"/>
              <a:t>33</a:t>
            </a:fld>
            <a:endParaRPr lang="en-GB"/>
          </a:p>
        </p:txBody>
      </p:sp>
    </p:spTree>
    <p:extLst>
      <p:ext uri="{BB962C8B-B14F-4D97-AF65-F5344CB8AC3E}">
        <p14:creationId xmlns:p14="http://schemas.microsoft.com/office/powerpoint/2010/main" val="3449604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93A92-C27D-47D1-8B2A-7E8A5CD75095}" type="slidenum">
              <a:rPr lang="en-GB" smtClean="0"/>
              <a:t>34</a:t>
            </a:fld>
            <a:endParaRPr lang="en-GB"/>
          </a:p>
        </p:txBody>
      </p:sp>
    </p:spTree>
    <p:extLst>
      <p:ext uri="{BB962C8B-B14F-4D97-AF65-F5344CB8AC3E}">
        <p14:creationId xmlns:p14="http://schemas.microsoft.com/office/powerpoint/2010/main" val="2104949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93A92-C27D-47D1-8B2A-7E8A5CD75095}" type="slidenum">
              <a:rPr lang="en-GB" smtClean="0"/>
              <a:t>35</a:t>
            </a:fld>
            <a:endParaRPr lang="en-GB"/>
          </a:p>
        </p:txBody>
      </p:sp>
    </p:spTree>
    <p:extLst>
      <p:ext uri="{BB962C8B-B14F-4D97-AF65-F5344CB8AC3E}">
        <p14:creationId xmlns:p14="http://schemas.microsoft.com/office/powerpoint/2010/main" val="4040696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93A92-C27D-47D1-8B2A-7E8A5CD75095}" type="slidenum">
              <a:rPr lang="en-GB" smtClean="0"/>
              <a:t>36</a:t>
            </a:fld>
            <a:endParaRPr lang="en-GB"/>
          </a:p>
        </p:txBody>
      </p:sp>
    </p:spTree>
    <p:extLst>
      <p:ext uri="{BB962C8B-B14F-4D97-AF65-F5344CB8AC3E}">
        <p14:creationId xmlns:p14="http://schemas.microsoft.com/office/powerpoint/2010/main" val="31269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74363BE-01E4-EC27-174A-97B30BDB852C}"/>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17BA7A1E-E9F8-91AF-EC81-BDD9646049E8}"/>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561F26FB-AAC7-4000-1AFF-6582AD7A6C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3BE467FA-4D89-F120-393F-2E00100C1708}"/>
              </a:ext>
            </a:extLst>
          </p:cNvPr>
          <p:cNvSpPr>
            <a:spLocks noGrp="1"/>
          </p:cNvSpPr>
          <p:nvPr>
            <p:ph type="sldNum" sz="quarter" idx="5"/>
          </p:nvPr>
        </p:nvSpPr>
        <p:spPr/>
        <p:txBody>
          <a:bodyPr/>
          <a:lstStyle/>
          <a:p>
            <a:fld id="{50693A92-C27D-47D1-8B2A-7E8A5CD75095}" type="slidenum">
              <a:rPr lang="en-GB" smtClean="0"/>
              <a:t>37</a:t>
            </a:fld>
            <a:endParaRPr lang="en-GB"/>
          </a:p>
        </p:txBody>
      </p:sp>
    </p:spTree>
    <p:extLst>
      <p:ext uri="{BB962C8B-B14F-4D97-AF65-F5344CB8AC3E}">
        <p14:creationId xmlns:p14="http://schemas.microsoft.com/office/powerpoint/2010/main" val="2922436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DEA5545-E653-46B9-31F9-6CAE3E841B4D}"/>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02496F80-924D-765F-56A3-B9F9708819A5}"/>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7244CD17-6C81-C3EC-7C40-EC2C537A54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1D830FE1-97C1-1039-FB83-4C8CB121794A}"/>
              </a:ext>
            </a:extLst>
          </p:cNvPr>
          <p:cNvSpPr>
            <a:spLocks noGrp="1"/>
          </p:cNvSpPr>
          <p:nvPr>
            <p:ph type="sldNum" sz="quarter" idx="5"/>
          </p:nvPr>
        </p:nvSpPr>
        <p:spPr/>
        <p:txBody>
          <a:bodyPr/>
          <a:lstStyle/>
          <a:p>
            <a:fld id="{50693A92-C27D-47D1-8B2A-7E8A5CD75095}" type="slidenum">
              <a:rPr lang="en-GB" smtClean="0"/>
              <a:t>38</a:t>
            </a:fld>
            <a:endParaRPr lang="en-GB"/>
          </a:p>
        </p:txBody>
      </p:sp>
    </p:spTree>
    <p:extLst>
      <p:ext uri="{BB962C8B-B14F-4D97-AF65-F5344CB8AC3E}">
        <p14:creationId xmlns:p14="http://schemas.microsoft.com/office/powerpoint/2010/main" val="1351758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F2CA17D-BA9A-BFE8-AFE9-00EF8EE1EB9E}"/>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C6D2E3B0-3BE7-2600-A169-A7CA1F43D958}"/>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76447C0E-04CB-1D15-A232-97BCB90241F5}"/>
              </a:ext>
            </a:extLst>
          </p:cNvPr>
          <p:cNvSpPr>
            <a:spLocks noGrp="1"/>
          </p:cNvSpPr>
          <p:nvPr>
            <p:ph type="body" idx="1"/>
          </p:nvPr>
        </p:nvSpPr>
        <p:spPr/>
        <p:txBody>
          <a:bodyPr/>
          <a:lstStyle/>
          <a:p>
            <a:pPr>
              <a:buNone/>
            </a:pPr>
            <a:r>
              <a:rPr lang="en-US" b="1" dirty="0"/>
              <a:t>Why we use </a:t>
            </a:r>
            <a:r>
              <a:rPr lang="en-US" b="1" dirty="0" err="1"/>
              <a:t>fx</a:t>
            </a:r>
            <a:r>
              <a:rPr lang="en-US" b="1" dirty="0"/>
              <a:t> and </a:t>
            </a:r>
            <a:r>
              <a:rPr lang="en-US" b="1" dirty="0" err="1"/>
              <a:t>fy</a:t>
            </a:r>
            <a:r>
              <a:rPr lang="en-US" b="1" dirty="0"/>
              <a:t> instead of only f?</a:t>
            </a:r>
          </a:p>
          <a:p>
            <a:pPr>
              <a:buNone/>
            </a:pPr>
            <a:r>
              <a:rPr lang="en-US" b="1" dirty="0"/>
              <a:t>1. Pixel size might differ along x and y</a:t>
            </a:r>
          </a:p>
          <a:p>
            <a:pPr>
              <a:buFont typeface="Arial" panose="020B0604020202020204" pitchFamily="34" charset="0"/>
              <a:buChar char="•"/>
            </a:pPr>
            <a:r>
              <a:rPr lang="en-US" dirty="0"/>
              <a:t>Cameras use a </a:t>
            </a:r>
            <a:r>
              <a:rPr lang="en-US" b="1" dirty="0"/>
              <a:t>digital image sensor</a:t>
            </a:r>
            <a:r>
              <a:rPr lang="en-US" dirty="0"/>
              <a:t> (e.g., CCD or CMOS).</a:t>
            </a:r>
          </a:p>
          <a:p>
            <a:pPr>
              <a:buFont typeface="Arial" panose="020B0604020202020204" pitchFamily="34" charset="0"/>
              <a:buChar char="•"/>
            </a:pPr>
            <a:r>
              <a:rPr lang="en-US" dirty="0"/>
              <a:t>The </a:t>
            </a:r>
            <a:r>
              <a:rPr lang="en-US" b="1" dirty="0"/>
              <a:t>physical size of each pixel</a:t>
            </a:r>
            <a:r>
              <a:rPr lang="en-US" dirty="0"/>
              <a:t> (called the </a:t>
            </a:r>
            <a:r>
              <a:rPr lang="en-US" b="1" dirty="0"/>
              <a:t>pixel pitch</a:t>
            </a:r>
            <a:r>
              <a:rPr lang="en-US" dirty="0"/>
              <a:t>) may not be the same in horizontal and vertical directions.</a:t>
            </a:r>
          </a:p>
          <a:p>
            <a:pPr>
              <a:buFont typeface="Arial" panose="020B0604020202020204" pitchFamily="34" charset="0"/>
              <a:buChar char="•"/>
            </a:pPr>
            <a:r>
              <a:rPr lang="en-US" dirty="0"/>
              <a:t>So, even if focal length in mm is the same in both directions, the </a:t>
            </a:r>
            <a:r>
              <a:rPr lang="en-US" b="1" dirty="0"/>
              <a:t>focal length in pixel units</a:t>
            </a:r>
            <a:r>
              <a:rPr lang="en-US" dirty="0"/>
              <a:t> becomes different:</a:t>
            </a:r>
          </a:p>
          <a:p>
            <a:pPr>
              <a:buFont typeface="Arial" panose="020B0604020202020204" pitchFamily="34" charset="0"/>
              <a:buChar char="•"/>
            </a:pPr>
            <a:r>
              <a:rPr lang="en-US" dirty="0" err="1"/>
              <a:t>fx</a:t>
            </a:r>
            <a:r>
              <a:rPr lang="en-US" dirty="0"/>
              <a:t>=f⋅1/</a:t>
            </a:r>
            <a:r>
              <a:rPr lang="en-US" dirty="0" err="1"/>
              <a:t>sx</a:t>
            </a:r>
            <a:r>
              <a:rPr lang="en-US" dirty="0"/>
              <a:t> ,fy=f⋅1/</a:t>
            </a:r>
            <a:r>
              <a:rPr lang="en-US" dirty="0" err="1"/>
              <a:t>sy</a:t>
            </a:r>
            <a:r>
              <a:rPr lang="en-US" dirty="0"/>
              <a:t>​ where:</a:t>
            </a:r>
          </a:p>
          <a:p>
            <a:pPr marL="742950" lvl="1" indent="-285750">
              <a:buFont typeface="Arial" panose="020B0604020202020204" pitchFamily="34" charset="0"/>
              <a:buChar char="•"/>
            </a:pPr>
            <a:r>
              <a:rPr lang="en-US" dirty="0"/>
              <a:t>f: actual focal length (in mm)</a:t>
            </a:r>
          </a:p>
          <a:p>
            <a:pPr marL="742950" lvl="1" indent="-285750">
              <a:buFont typeface="Arial" panose="020B0604020202020204" pitchFamily="34" charset="0"/>
              <a:buChar char="•"/>
            </a:pPr>
            <a:r>
              <a:rPr lang="en-US" dirty="0" err="1"/>
              <a:t>sx,sy</a:t>
            </a:r>
            <a:r>
              <a:rPr lang="en-US" dirty="0"/>
              <a:t> : pixel size in mm/pixel in x and y direction</a:t>
            </a:r>
          </a:p>
          <a:p>
            <a:r>
              <a:rPr lang="en-US" b="1" dirty="0"/>
              <a:t>As we measure focal length in pixels (not in mm), it can be different along the x and y axes due to differences in pixel size or scaling. Even if the physical focal length is the same, the number of pixels per millimeter might differ in the horizontal and vertical directions, leading to different values for </a:t>
            </a:r>
            <a:r>
              <a:rPr lang="en-US" b="1" dirty="0" err="1"/>
              <a:t>fx</a:t>
            </a:r>
            <a:r>
              <a:rPr lang="en-US" b="1" dirty="0"/>
              <a:t> and </a:t>
            </a:r>
            <a:r>
              <a:rPr lang="en-US" b="1" dirty="0" err="1"/>
              <a:t>fy</a:t>
            </a:r>
            <a:r>
              <a:rPr lang="en-US" b="1" dirty="0"/>
              <a:t>.</a:t>
            </a:r>
          </a:p>
        </p:txBody>
      </p:sp>
      <p:sp>
        <p:nvSpPr>
          <p:cNvPr id="4" name="Slide Number Placeholder 3">
            <a:extLst>
              <a:ext uri="{FF2B5EF4-FFF2-40B4-BE49-F238E27FC236}">
                <a16:creationId xmlns="" xmlns:a16="http://schemas.microsoft.com/office/drawing/2014/main" id="{569C538E-18F5-7DB4-8BBA-3DA4FE0A387D}"/>
              </a:ext>
            </a:extLst>
          </p:cNvPr>
          <p:cNvSpPr>
            <a:spLocks noGrp="1"/>
          </p:cNvSpPr>
          <p:nvPr>
            <p:ph type="sldNum" sz="quarter" idx="5"/>
          </p:nvPr>
        </p:nvSpPr>
        <p:spPr/>
        <p:txBody>
          <a:bodyPr/>
          <a:lstStyle/>
          <a:p>
            <a:fld id="{50693A92-C27D-47D1-8B2A-7E8A5CD75095}" type="slidenum">
              <a:rPr lang="en-GB" smtClean="0"/>
              <a:t>39</a:t>
            </a:fld>
            <a:endParaRPr lang="en-GB"/>
          </a:p>
        </p:txBody>
      </p:sp>
    </p:spTree>
    <p:extLst>
      <p:ext uri="{BB962C8B-B14F-4D97-AF65-F5344CB8AC3E}">
        <p14:creationId xmlns:p14="http://schemas.microsoft.com/office/powerpoint/2010/main" val="1005897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6A02A20-90FB-0E0D-839A-3CBBF460EBB5}"/>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ABD70FE7-9044-81EA-E14C-5E43FADCDC5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8AB9DF16-7BFA-2885-1C05-3B9046F7E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D2960762-2F09-8AED-E021-8D6594BA4093}"/>
              </a:ext>
            </a:extLst>
          </p:cNvPr>
          <p:cNvSpPr>
            <a:spLocks noGrp="1"/>
          </p:cNvSpPr>
          <p:nvPr>
            <p:ph type="sldNum" sz="quarter" idx="5"/>
          </p:nvPr>
        </p:nvSpPr>
        <p:spPr/>
        <p:txBody>
          <a:bodyPr/>
          <a:lstStyle/>
          <a:p>
            <a:fld id="{50693A92-C27D-47D1-8B2A-7E8A5CD75095}" type="slidenum">
              <a:rPr lang="en-GB" smtClean="0"/>
              <a:t>40</a:t>
            </a:fld>
            <a:endParaRPr lang="en-GB"/>
          </a:p>
        </p:txBody>
      </p:sp>
    </p:spTree>
    <p:extLst>
      <p:ext uri="{BB962C8B-B14F-4D97-AF65-F5344CB8AC3E}">
        <p14:creationId xmlns:p14="http://schemas.microsoft.com/office/powerpoint/2010/main" val="337490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93A92-C27D-47D1-8B2A-7E8A5CD75095}" type="slidenum">
              <a:rPr lang="en-GB" smtClean="0"/>
              <a:t>3</a:t>
            </a:fld>
            <a:endParaRPr lang="en-GB"/>
          </a:p>
        </p:txBody>
      </p:sp>
    </p:spTree>
    <p:extLst>
      <p:ext uri="{BB962C8B-B14F-4D97-AF65-F5344CB8AC3E}">
        <p14:creationId xmlns:p14="http://schemas.microsoft.com/office/powerpoint/2010/main" val="3526917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D3E1BF1-2495-FBF1-422B-FB1328DEF2B7}"/>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A6DA6966-6B63-5E87-0178-C4EA40FDC81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E44345AB-06F8-BE9A-3537-8E568F9D64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C418B48E-E18F-EAE3-87ED-AA6DD834FDF2}"/>
              </a:ext>
            </a:extLst>
          </p:cNvPr>
          <p:cNvSpPr>
            <a:spLocks noGrp="1"/>
          </p:cNvSpPr>
          <p:nvPr>
            <p:ph type="sldNum" sz="quarter" idx="5"/>
          </p:nvPr>
        </p:nvSpPr>
        <p:spPr/>
        <p:txBody>
          <a:bodyPr/>
          <a:lstStyle/>
          <a:p>
            <a:fld id="{50693A92-C27D-47D1-8B2A-7E8A5CD75095}" type="slidenum">
              <a:rPr lang="en-GB" smtClean="0"/>
              <a:t>41</a:t>
            </a:fld>
            <a:endParaRPr lang="en-GB"/>
          </a:p>
        </p:txBody>
      </p:sp>
    </p:spTree>
    <p:extLst>
      <p:ext uri="{BB962C8B-B14F-4D97-AF65-F5344CB8AC3E}">
        <p14:creationId xmlns:p14="http://schemas.microsoft.com/office/powerpoint/2010/main" val="2136474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C735177-A448-FB9A-1CF6-0B50E17561BD}"/>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C37CD138-0251-398D-2D5E-EF411AC2618B}"/>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D67B4770-A631-9A3F-1CCE-5058A176E1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54CF0E02-7844-21EB-7368-CC164C6A679D}"/>
              </a:ext>
            </a:extLst>
          </p:cNvPr>
          <p:cNvSpPr>
            <a:spLocks noGrp="1"/>
          </p:cNvSpPr>
          <p:nvPr>
            <p:ph type="sldNum" sz="quarter" idx="5"/>
          </p:nvPr>
        </p:nvSpPr>
        <p:spPr/>
        <p:txBody>
          <a:bodyPr/>
          <a:lstStyle/>
          <a:p>
            <a:fld id="{50693A92-C27D-47D1-8B2A-7E8A5CD75095}" type="slidenum">
              <a:rPr lang="en-GB" smtClean="0"/>
              <a:t>42</a:t>
            </a:fld>
            <a:endParaRPr lang="en-GB"/>
          </a:p>
        </p:txBody>
      </p:sp>
    </p:spTree>
    <p:extLst>
      <p:ext uri="{BB962C8B-B14F-4D97-AF65-F5344CB8AC3E}">
        <p14:creationId xmlns:p14="http://schemas.microsoft.com/office/powerpoint/2010/main" val="2784615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CEE701B-F178-9DE5-AE94-8EC215123E68}"/>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6CD059A5-0CDE-18AB-005D-7F71E90A0301}"/>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3A555025-2726-E279-F17E-D96F3CF421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4E5B800B-4147-E0E3-8183-2CF630D7DEED}"/>
              </a:ext>
            </a:extLst>
          </p:cNvPr>
          <p:cNvSpPr>
            <a:spLocks noGrp="1"/>
          </p:cNvSpPr>
          <p:nvPr>
            <p:ph type="sldNum" sz="quarter" idx="5"/>
          </p:nvPr>
        </p:nvSpPr>
        <p:spPr/>
        <p:txBody>
          <a:bodyPr/>
          <a:lstStyle/>
          <a:p>
            <a:fld id="{50693A92-C27D-47D1-8B2A-7E8A5CD75095}" type="slidenum">
              <a:rPr lang="en-GB" smtClean="0"/>
              <a:t>43</a:t>
            </a:fld>
            <a:endParaRPr lang="en-GB"/>
          </a:p>
        </p:txBody>
      </p:sp>
    </p:spTree>
    <p:extLst>
      <p:ext uri="{BB962C8B-B14F-4D97-AF65-F5344CB8AC3E}">
        <p14:creationId xmlns:p14="http://schemas.microsoft.com/office/powerpoint/2010/main" val="1400564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40AA2AB-E44B-C87B-9521-75B404D20FB5}"/>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D2B56702-7205-E17A-A819-74304BB47464}"/>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17FCA2D9-93AC-5BBA-0600-4B6372D9BE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04E0D20F-7C9F-E9D3-F234-4BFFF55887C5}"/>
              </a:ext>
            </a:extLst>
          </p:cNvPr>
          <p:cNvSpPr>
            <a:spLocks noGrp="1"/>
          </p:cNvSpPr>
          <p:nvPr>
            <p:ph type="sldNum" sz="quarter" idx="5"/>
          </p:nvPr>
        </p:nvSpPr>
        <p:spPr/>
        <p:txBody>
          <a:bodyPr/>
          <a:lstStyle/>
          <a:p>
            <a:fld id="{50693A92-C27D-47D1-8B2A-7E8A5CD75095}" type="slidenum">
              <a:rPr lang="en-GB" smtClean="0"/>
              <a:t>44</a:t>
            </a:fld>
            <a:endParaRPr lang="en-GB"/>
          </a:p>
        </p:txBody>
      </p:sp>
    </p:spTree>
    <p:extLst>
      <p:ext uri="{BB962C8B-B14F-4D97-AF65-F5344CB8AC3E}">
        <p14:creationId xmlns:p14="http://schemas.microsoft.com/office/powerpoint/2010/main" val="2622031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C18BA50-0E89-0FBA-F8A5-429315F5A7D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1B2AC914-F89E-D314-9BEF-0D456252CF87}"/>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85909B51-3AD4-566D-3CD2-83E4DA94A6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9697E7E1-1488-2556-2E00-35B1A369B202}"/>
              </a:ext>
            </a:extLst>
          </p:cNvPr>
          <p:cNvSpPr>
            <a:spLocks noGrp="1"/>
          </p:cNvSpPr>
          <p:nvPr>
            <p:ph type="sldNum" sz="quarter" idx="5"/>
          </p:nvPr>
        </p:nvSpPr>
        <p:spPr/>
        <p:txBody>
          <a:bodyPr/>
          <a:lstStyle/>
          <a:p>
            <a:fld id="{50693A92-C27D-47D1-8B2A-7E8A5CD75095}" type="slidenum">
              <a:rPr lang="en-GB" smtClean="0"/>
              <a:t>45</a:t>
            </a:fld>
            <a:endParaRPr lang="en-GB"/>
          </a:p>
        </p:txBody>
      </p:sp>
    </p:spTree>
    <p:extLst>
      <p:ext uri="{BB962C8B-B14F-4D97-AF65-F5344CB8AC3E}">
        <p14:creationId xmlns:p14="http://schemas.microsoft.com/office/powerpoint/2010/main" val="2912481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1E3CA46-9A9F-BF0B-8389-84A20C7C37E5}"/>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BEC99992-F466-F2F5-7EA0-7D1B75B8A60B}"/>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BACF3A64-8FC7-53AE-C905-3D9FA6F6F0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C8B79CAE-D55C-4DDB-6541-FD5B14CF0F92}"/>
              </a:ext>
            </a:extLst>
          </p:cNvPr>
          <p:cNvSpPr>
            <a:spLocks noGrp="1"/>
          </p:cNvSpPr>
          <p:nvPr>
            <p:ph type="sldNum" sz="quarter" idx="5"/>
          </p:nvPr>
        </p:nvSpPr>
        <p:spPr/>
        <p:txBody>
          <a:bodyPr/>
          <a:lstStyle/>
          <a:p>
            <a:fld id="{50693A92-C27D-47D1-8B2A-7E8A5CD75095}" type="slidenum">
              <a:rPr lang="en-GB" smtClean="0"/>
              <a:t>46</a:t>
            </a:fld>
            <a:endParaRPr lang="en-GB"/>
          </a:p>
        </p:txBody>
      </p:sp>
    </p:spTree>
    <p:extLst>
      <p:ext uri="{BB962C8B-B14F-4D97-AF65-F5344CB8AC3E}">
        <p14:creationId xmlns:p14="http://schemas.microsoft.com/office/powerpoint/2010/main" val="3336063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545C0CD-9869-C68D-E674-4BE9C1BFC45B}"/>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EF80DAAF-E32D-0C33-C804-93105BF1CF2F}"/>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8F248FFD-C5FB-0FF8-47F6-3A0F48C3AD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1A0357F5-7046-32AC-0B7D-2B434EBC4F10}"/>
              </a:ext>
            </a:extLst>
          </p:cNvPr>
          <p:cNvSpPr>
            <a:spLocks noGrp="1"/>
          </p:cNvSpPr>
          <p:nvPr>
            <p:ph type="sldNum" sz="quarter" idx="5"/>
          </p:nvPr>
        </p:nvSpPr>
        <p:spPr/>
        <p:txBody>
          <a:bodyPr/>
          <a:lstStyle/>
          <a:p>
            <a:fld id="{50693A92-C27D-47D1-8B2A-7E8A5CD75095}" type="slidenum">
              <a:rPr lang="en-GB" smtClean="0"/>
              <a:t>47</a:t>
            </a:fld>
            <a:endParaRPr lang="en-GB"/>
          </a:p>
        </p:txBody>
      </p:sp>
    </p:spTree>
    <p:extLst>
      <p:ext uri="{BB962C8B-B14F-4D97-AF65-F5344CB8AC3E}">
        <p14:creationId xmlns:p14="http://schemas.microsoft.com/office/powerpoint/2010/main" val="328944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DBB2AEE-A9C6-504E-716F-E49A3EDA54A1}"/>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E3ABFC0C-FC8D-0F28-92D8-59C7F276DD47}"/>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1F3E7F15-6A26-DAC1-07ED-07647CED45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4FF56E74-70D9-2213-CAF0-31271E1965D2}"/>
              </a:ext>
            </a:extLst>
          </p:cNvPr>
          <p:cNvSpPr>
            <a:spLocks noGrp="1"/>
          </p:cNvSpPr>
          <p:nvPr>
            <p:ph type="sldNum" sz="quarter" idx="5"/>
          </p:nvPr>
        </p:nvSpPr>
        <p:spPr/>
        <p:txBody>
          <a:bodyPr/>
          <a:lstStyle/>
          <a:p>
            <a:fld id="{50693A92-C27D-47D1-8B2A-7E8A5CD75095}" type="slidenum">
              <a:rPr lang="en-GB" smtClean="0"/>
              <a:t>48</a:t>
            </a:fld>
            <a:endParaRPr lang="en-GB"/>
          </a:p>
        </p:txBody>
      </p:sp>
    </p:spTree>
    <p:extLst>
      <p:ext uri="{BB962C8B-B14F-4D97-AF65-F5344CB8AC3E}">
        <p14:creationId xmlns:p14="http://schemas.microsoft.com/office/powerpoint/2010/main" val="1889475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F5DF452-6EE7-1013-B8D5-FFF19E8A948E}"/>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7B20123-2EA6-AEF7-08FC-BD1B28F049E1}"/>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46E0312D-0801-C8D4-6081-836CF1204F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CCD989FE-9D27-A0FF-AD27-29637ADB89F5}"/>
              </a:ext>
            </a:extLst>
          </p:cNvPr>
          <p:cNvSpPr>
            <a:spLocks noGrp="1"/>
          </p:cNvSpPr>
          <p:nvPr>
            <p:ph type="sldNum" sz="quarter" idx="5"/>
          </p:nvPr>
        </p:nvSpPr>
        <p:spPr/>
        <p:txBody>
          <a:bodyPr/>
          <a:lstStyle/>
          <a:p>
            <a:fld id="{50693A92-C27D-47D1-8B2A-7E8A5CD75095}" type="slidenum">
              <a:rPr lang="en-GB" smtClean="0"/>
              <a:t>49</a:t>
            </a:fld>
            <a:endParaRPr lang="en-GB"/>
          </a:p>
        </p:txBody>
      </p:sp>
    </p:spTree>
    <p:extLst>
      <p:ext uri="{BB962C8B-B14F-4D97-AF65-F5344CB8AC3E}">
        <p14:creationId xmlns:p14="http://schemas.microsoft.com/office/powerpoint/2010/main" val="2717482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924609F-5AB1-DD7A-3C4A-DC2BF99EFB0F}"/>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58CEC056-38BD-CBC1-0DC9-E5C4B37E427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02E9BA32-4369-7C8F-88DF-353E57A390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8454D38A-0E9F-1488-8E56-79AAD44B9E7A}"/>
              </a:ext>
            </a:extLst>
          </p:cNvPr>
          <p:cNvSpPr>
            <a:spLocks noGrp="1"/>
          </p:cNvSpPr>
          <p:nvPr>
            <p:ph type="sldNum" sz="quarter" idx="5"/>
          </p:nvPr>
        </p:nvSpPr>
        <p:spPr/>
        <p:txBody>
          <a:bodyPr/>
          <a:lstStyle/>
          <a:p>
            <a:fld id="{50693A92-C27D-47D1-8B2A-7E8A5CD75095}" type="slidenum">
              <a:rPr lang="en-GB" smtClean="0"/>
              <a:t>50</a:t>
            </a:fld>
            <a:endParaRPr lang="en-GB"/>
          </a:p>
        </p:txBody>
      </p:sp>
    </p:spTree>
    <p:extLst>
      <p:ext uri="{BB962C8B-B14F-4D97-AF65-F5344CB8AC3E}">
        <p14:creationId xmlns:p14="http://schemas.microsoft.com/office/powerpoint/2010/main" val="390705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93A92-C27D-47D1-8B2A-7E8A5CD75095}" type="slidenum">
              <a:rPr lang="en-GB" smtClean="0"/>
              <a:t>15</a:t>
            </a:fld>
            <a:endParaRPr lang="en-GB"/>
          </a:p>
        </p:txBody>
      </p:sp>
    </p:spTree>
    <p:extLst>
      <p:ext uri="{BB962C8B-B14F-4D97-AF65-F5344CB8AC3E}">
        <p14:creationId xmlns:p14="http://schemas.microsoft.com/office/powerpoint/2010/main" val="1128429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924609F-5AB1-DD7A-3C4A-DC2BF99EFB0F}"/>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58CEC056-38BD-CBC1-0DC9-E5C4B37E427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02E9BA32-4369-7C8F-88DF-353E57A390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8454D38A-0E9F-1488-8E56-79AAD44B9E7A}"/>
              </a:ext>
            </a:extLst>
          </p:cNvPr>
          <p:cNvSpPr>
            <a:spLocks noGrp="1"/>
          </p:cNvSpPr>
          <p:nvPr>
            <p:ph type="sldNum" sz="quarter" idx="5"/>
          </p:nvPr>
        </p:nvSpPr>
        <p:spPr/>
        <p:txBody>
          <a:bodyPr/>
          <a:lstStyle/>
          <a:p>
            <a:fld id="{50693A92-C27D-47D1-8B2A-7E8A5CD75095}" type="slidenum">
              <a:rPr lang="en-GB" smtClean="0"/>
              <a:t>51</a:t>
            </a:fld>
            <a:endParaRPr lang="en-GB"/>
          </a:p>
        </p:txBody>
      </p:sp>
    </p:spTree>
    <p:extLst>
      <p:ext uri="{BB962C8B-B14F-4D97-AF65-F5344CB8AC3E}">
        <p14:creationId xmlns:p14="http://schemas.microsoft.com/office/powerpoint/2010/main" val="4282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30B5A89-6A9A-C56A-C60B-00A8737DA3BD}"/>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740E1B0D-F29D-DC1B-C200-C33A89EEA182}"/>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196222B-0C3D-53C2-81A1-7155C97C6D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DA5BFF0B-D453-292C-BEC0-F03EE81B1511}"/>
              </a:ext>
            </a:extLst>
          </p:cNvPr>
          <p:cNvSpPr>
            <a:spLocks noGrp="1"/>
          </p:cNvSpPr>
          <p:nvPr>
            <p:ph type="sldNum" sz="quarter" idx="5"/>
          </p:nvPr>
        </p:nvSpPr>
        <p:spPr/>
        <p:txBody>
          <a:bodyPr/>
          <a:lstStyle/>
          <a:p>
            <a:fld id="{50693A92-C27D-47D1-8B2A-7E8A5CD75095}" type="slidenum">
              <a:rPr lang="en-GB" smtClean="0"/>
              <a:t>16</a:t>
            </a:fld>
            <a:endParaRPr lang="en-GB"/>
          </a:p>
        </p:txBody>
      </p:sp>
    </p:spTree>
    <p:extLst>
      <p:ext uri="{BB962C8B-B14F-4D97-AF65-F5344CB8AC3E}">
        <p14:creationId xmlns:p14="http://schemas.microsoft.com/office/powerpoint/2010/main" val="120342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83CC905-026F-EBC2-ADE5-ED38B5F82005}"/>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9D12235F-6959-2129-39F2-0BF5A5C26CC4}"/>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1C5D7C9C-E4DB-A149-E3CE-D323A22E06E9}"/>
              </a:ext>
            </a:extLst>
          </p:cNvPr>
          <p:cNvSpPr>
            <a:spLocks noGrp="1"/>
          </p:cNvSpPr>
          <p:nvPr>
            <p:ph type="body" idx="1"/>
          </p:nvPr>
        </p:nvSpPr>
        <p:spPr/>
        <p:txBody>
          <a:bodyPr/>
          <a:lstStyle/>
          <a:p>
            <a:r>
              <a:rPr lang="en-US" b="1" dirty="0" smtClean="0"/>
              <a:t>Renaissance art</a:t>
            </a:r>
            <a:r>
              <a:rPr lang="en-US" dirty="0" smtClean="0"/>
              <a:t> refers to the art produced in Europe during the </a:t>
            </a:r>
            <a:r>
              <a:rPr lang="en-US" b="1" dirty="0" smtClean="0"/>
              <a:t>Renaissance period (roughly 14th to 17th century)</a:t>
            </a:r>
            <a:r>
              <a:rPr lang="en-US" dirty="0" smtClean="0"/>
              <a:t>, a time of cultural rebirth following the Middle Ages. It marked a major shift in the way artists viewed the world, humans, and nature.</a:t>
            </a:r>
          </a:p>
          <a:p>
            <a:r>
              <a:rPr lang="en-US" b="1" dirty="0" smtClean="0"/>
              <a:t>Key Characteristics of Renaissance Art</a:t>
            </a:r>
          </a:p>
          <a:p>
            <a:r>
              <a:rPr lang="en-US" b="1" dirty="0" smtClean="0"/>
              <a:t>Realism and Naturalism</a:t>
            </a:r>
            <a:r>
              <a:rPr lang="en-US" dirty="0" smtClean="0"/>
              <a:t/>
            </a:r>
            <a:br>
              <a:rPr lang="en-US" dirty="0" smtClean="0"/>
            </a:br>
            <a:r>
              <a:rPr lang="en-US" dirty="0" smtClean="0"/>
              <a:t>Artists aimed to depict the human body, nature, and everyday life more realistically than before.</a:t>
            </a:r>
          </a:p>
          <a:p>
            <a:r>
              <a:rPr lang="en-US" b="1" dirty="0" smtClean="0"/>
              <a:t>Humanism</a:t>
            </a:r>
            <a:r>
              <a:rPr lang="en-US" dirty="0" smtClean="0"/>
              <a:t/>
            </a:r>
            <a:br>
              <a:rPr lang="en-US" dirty="0" smtClean="0"/>
            </a:br>
            <a:r>
              <a:rPr lang="en-US" dirty="0" smtClean="0"/>
              <a:t>Focus on human beings, their emotions, achievements, and individual potential, inspired by the study of classical Greek and Roman culture.</a:t>
            </a:r>
          </a:p>
          <a:p>
            <a:r>
              <a:rPr lang="en-US" b="1" dirty="0" smtClean="0"/>
              <a:t>Perspective</a:t>
            </a:r>
            <a:r>
              <a:rPr lang="en-US" dirty="0" smtClean="0"/>
              <a:t/>
            </a:r>
            <a:br>
              <a:rPr lang="en-US" dirty="0" smtClean="0"/>
            </a:br>
            <a:r>
              <a:rPr lang="en-US" dirty="0" smtClean="0"/>
              <a:t>The development of </a:t>
            </a:r>
            <a:r>
              <a:rPr lang="en-US" b="1" dirty="0" smtClean="0"/>
              <a:t>linear perspective</a:t>
            </a:r>
            <a:r>
              <a:rPr lang="en-US" dirty="0" smtClean="0"/>
              <a:t> created the illusion of depth and three-dimensional space on a flat surface.</a:t>
            </a:r>
          </a:p>
          <a:p>
            <a:r>
              <a:rPr lang="en-US" b="1" dirty="0" smtClean="0"/>
              <a:t>Anatomical Accuracy</a:t>
            </a:r>
            <a:r>
              <a:rPr lang="en-US" dirty="0" smtClean="0"/>
              <a:t/>
            </a:r>
            <a:br>
              <a:rPr lang="en-US" dirty="0" smtClean="0"/>
            </a:br>
            <a:r>
              <a:rPr lang="en-US" dirty="0" smtClean="0"/>
              <a:t>Artists studied human anatomy to portray the body more accurately and proportionally.</a:t>
            </a:r>
          </a:p>
          <a:p>
            <a:r>
              <a:rPr lang="en-US" b="1" dirty="0" smtClean="0"/>
              <a:t>Use of Light and Shadow</a:t>
            </a:r>
            <a:r>
              <a:rPr lang="en-US" dirty="0" smtClean="0"/>
              <a:t/>
            </a:r>
            <a:br>
              <a:rPr lang="en-US" dirty="0" smtClean="0"/>
            </a:br>
            <a:r>
              <a:rPr lang="en-US" dirty="0" smtClean="0"/>
              <a:t>Techniques like </a:t>
            </a:r>
            <a:r>
              <a:rPr lang="en-US" b="1" dirty="0" smtClean="0"/>
              <a:t>chiaroscuro</a:t>
            </a:r>
            <a:r>
              <a:rPr lang="en-US" dirty="0" smtClean="0"/>
              <a:t> were used to create depth and volume through contrast between light and dark.</a:t>
            </a:r>
          </a:p>
          <a:p>
            <a:r>
              <a:rPr lang="en-US" b="1" dirty="0" smtClean="0"/>
              <a:t>Classical Influence</a:t>
            </a:r>
            <a:r>
              <a:rPr lang="en-US" dirty="0" smtClean="0"/>
              <a:t/>
            </a:r>
            <a:br>
              <a:rPr lang="en-US" dirty="0" smtClean="0"/>
            </a:br>
            <a:r>
              <a:rPr lang="en-US" dirty="0" smtClean="0"/>
              <a:t>Renaissance art was heavily inspired by ancient Greek and Roman art, architecture, and philosophy.</a:t>
            </a:r>
          </a:p>
          <a:p>
            <a:endParaRPr lang="en-US" dirty="0"/>
          </a:p>
        </p:txBody>
      </p:sp>
      <p:sp>
        <p:nvSpPr>
          <p:cNvPr id="4" name="Slide Number Placeholder 3">
            <a:extLst>
              <a:ext uri="{FF2B5EF4-FFF2-40B4-BE49-F238E27FC236}">
                <a16:creationId xmlns="" xmlns:a16="http://schemas.microsoft.com/office/drawing/2014/main" id="{6EC0F9BA-CCF4-FB8E-1AB9-5E24D41A8729}"/>
              </a:ext>
            </a:extLst>
          </p:cNvPr>
          <p:cNvSpPr>
            <a:spLocks noGrp="1"/>
          </p:cNvSpPr>
          <p:nvPr>
            <p:ph type="sldNum" sz="quarter" idx="5"/>
          </p:nvPr>
        </p:nvSpPr>
        <p:spPr/>
        <p:txBody>
          <a:bodyPr/>
          <a:lstStyle/>
          <a:p>
            <a:fld id="{50693A92-C27D-47D1-8B2A-7E8A5CD75095}" type="slidenum">
              <a:rPr lang="en-GB" smtClean="0"/>
              <a:t>17</a:t>
            </a:fld>
            <a:endParaRPr lang="en-GB"/>
          </a:p>
        </p:txBody>
      </p:sp>
    </p:spTree>
    <p:extLst>
      <p:ext uri="{BB962C8B-B14F-4D97-AF65-F5344CB8AC3E}">
        <p14:creationId xmlns:p14="http://schemas.microsoft.com/office/powerpoint/2010/main" val="195321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83CC905-026F-EBC2-ADE5-ED38B5F82005}"/>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9D12235F-6959-2129-39F2-0BF5A5C26CC4}"/>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1C5D7C9C-E4DB-A149-E3CE-D323A22E06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6EC0F9BA-CCF4-FB8E-1AB9-5E24D41A8729}"/>
              </a:ext>
            </a:extLst>
          </p:cNvPr>
          <p:cNvSpPr>
            <a:spLocks noGrp="1"/>
          </p:cNvSpPr>
          <p:nvPr>
            <p:ph type="sldNum" sz="quarter" idx="5"/>
          </p:nvPr>
        </p:nvSpPr>
        <p:spPr/>
        <p:txBody>
          <a:bodyPr/>
          <a:lstStyle/>
          <a:p>
            <a:fld id="{50693A92-C27D-47D1-8B2A-7E8A5CD75095}" type="slidenum">
              <a:rPr lang="en-GB" smtClean="0"/>
              <a:t>18</a:t>
            </a:fld>
            <a:endParaRPr lang="en-GB"/>
          </a:p>
        </p:txBody>
      </p:sp>
    </p:spTree>
    <p:extLst>
      <p:ext uri="{BB962C8B-B14F-4D97-AF65-F5344CB8AC3E}">
        <p14:creationId xmlns:p14="http://schemas.microsoft.com/office/powerpoint/2010/main" val="3617911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39BA6A9-5D13-8AFB-5391-C8487AB2B91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D4A0BAEE-1D6B-8814-0EF0-08E2E91B8A1A}"/>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8D5ACD2-F03F-2455-4FC8-25CC05F0F645}"/>
              </a:ext>
            </a:extLst>
          </p:cNvPr>
          <p:cNvSpPr>
            <a:spLocks noGrp="1"/>
          </p:cNvSpPr>
          <p:nvPr>
            <p:ph type="body" idx="1"/>
          </p:nvPr>
        </p:nvSpPr>
        <p:spPr/>
        <p:txBody>
          <a:bodyPr/>
          <a:lstStyle/>
          <a:p>
            <a:r>
              <a:rPr lang="en-US" b="1" dirty="0" smtClean="0"/>
              <a:t>Renaissance art</a:t>
            </a:r>
            <a:r>
              <a:rPr lang="en-US" dirty="0" smtClean="0"/>
              <a:t> refers to the art produced in Europe during the </a:t>
            </a:r>
            <a:r>
              <a:rPr lang="en-US" b="1" dirty="0" smtClean="0"/>
              <a:t>Renaissance period (roughly 14th to 17th century)</a:t>
            </a:r>
            <a:r>
              <a:rPr lang="en-US" dirty="0" smtClean="0"/>
              <a:t>, a time of cultural rebirth following the Middle Ages. It marked a major shift in the way artists viewed the world, humans, and nature.</a:t>
            </a:r>
          </a:p>
          <a:p>
            <a:r>
              <a:rPr lang="en-US" b="1" dirty="0" smtClean="0"/>
              <a:t>Key Characteristics of Renaissance Art</a:t>
            </a:r>
          </a:p>
          <a:p>
            <a:r>
              <a:rPr lang="en-US" b="1" dirty="0" smtClean="0"/>
              <a:t>Realism and Naturalism</a:t>
            </a:r>
            <a:r>
              <a:rPr lang="en-US" dirty="0" smtClean="0"/>
              <a:t/>
            </a:r>
            <a:br>
              <a:rPr lang="en-US" dirty="0" smtClean="0"/>
            </a:br>
            <a:r>
              <a:rPr lang="en-US" dirty="0" smtClean="0"/>
              <a:t>Artists aimed to depict the human body, nature, and everyday life more realistically than before.</a:t>
            </a:r>
          </a:p>
          <a:p>
            <a:r>
              <a:rPr lang="en-US" b="1" dirty="0" smtClean="0"/>
              <a:t>Humanism</a:t>
            </a:r>
            <a:r>
              <a:rPr lang="en-US" dirty="0" smtClean="0"/>
              <a:t/>
            </a:r>
            <a:br>
              <a:rPr lang="en-US" dirty="0" smtClean="0"/>
            </a:br>
            <a:r>
              <a:rPr lang="en-US" dirty="0" smtClean="0"/>
              <a:t>Focus on human beings, their emotions, achievements, and individual potential, inspired by the study of classical Greek and Roman culture.</a:t>
            </a:r>
          </a:p>
          <a:p>
            <a:r>
              <a:rPr lang="en-US" b="1" dirty="0" smtClean="0"/>
              <a:t>Perspective</a:t>
            </a:r>
            <a:r>
              <a:rPr lang="en-US" dirty="0" smtClean="0"/>
              <a:t/>
            </a:r>
            <a:br>
              <a:rPr lang="en-US" dirty="0" smtClean="0"/>
            </a:br>
            <a:r>
              <a:rPr lang="en-US" dirty="0" smtClean="0"/>
              <a:t>The development of </a:t>
            </a:r>
            <a:r>
              <a:rPr lang="en-US" b="1" dirty="0" smtClean="0"/>
              <a:t>linear perspective</a:t>
            </a:r>
            <a:r>
              <a:rPr lang="en-US" dirty="0" smtClean="0"/>
              <a:t> created the illusion of depth and three-dimensional space on a flat surface.</a:t>
            </a:r>
          </a:p>
          <a:p>
            <a:r>
              <a:rPr lang="en-US" b="1" dirty="0" smtClean="0"/>
              <a:t>Anatomical Accuracy</a:t>
            </a:r>
            <a:r>
              <a:rPr lang="en-US" dirty="0" smtClean="0"/>
              <a:t/>
            </a:r>
            <a:br>
              <a:rPr lang="en-US" dirty="0" smtClean="0"/>
            </a:br>
            <a:r>
              <a:rPr lang="en-US" dirty="0" smtClean="0"/>
              <a:t>Artists studied human anatomy to portray the body more accurately and proportionally.</a:t>
            </a:r>
          </a:p>
          <a:p>
            <a:r>
              <a:rPr lang="en-US" b="1" dirty="0" smtClean="0"/>
              <a:t>Use of Light and Shadow</a:t>
            </a:r>
            <a:r>
              <a:rPr lang="en-US" dirty="0" smtClean="0"/>
              <a:t/>
            </a:r>
            <a:br>
              <a:rPr lang="en-US" dirty="0" smtClean="0"/>
            </a:br>
            <a:r>
              <a:rPr lang="en-US" dirty="0" smtClean="0"/>
              <a:t>Techniques like </a:t>
            </a:r>
            <a:r>
              <a:rPr lang="en-US" b="1" dirty="0" smtClean="0"/>
              <a:t>chiaroscuro</a:t>
            </a:r>
            <a:r>
              <a:rPr lang="en-US" dirty="0" smtClean="0"/>
              <a:t> were used to create depth and volume through contrast between light and dark.</a:t>
            </a:r>
          </a:p>
          <a:p>
            <a:r>
              <a:rPr lang="en-US" b="1" dirty="0" smtClean="0"/>
              <a:t>Classical Influence</a:t>
            </a:r>
            <a:r>
              <a:rPr lang="en-US" dirty="0" smtClean="0"/>
              <a:t/>
            </a:r>
            <a:br>
              <a:rPr lang="en-US" dirty="0" smtClean="0"/>
            </a:br>
            <a:r>
              <a:rPr lang="en-US" dirty="0" smtClean="0"/>
              <a:t>Renaissance art was heavily inspired by ancient Greek and Roman art, architecture, and philosophy.</a:t>
            </a:r>
          </a:p>
          <a:p>
            <a:endParaRPr lang="en-US" dirty="0"/>
          </a:p>
        </p:txBody>
      </p:sp>
      <p:sp>
        <p:nvSpPr>
          <p:cNvPr id="4" name="Slide Number Placeholder 3">
            <a:extLst>
              <a:ext uri="{FF2B5EF4-FFF2-40B4-BE49-F238E27FC236}">
                <a16:creationId xmlns="" xmlns:a16="http://schemas.microsoft.com/office/drawing/2014/main" id="{7F39BCF2-4363-3D51-A9D0-D220F6B1E6C7}"/>
              </a:ext>
            </a:extLst>
          </p:cNvPr>
          <p:cNvSpPr>
            <a:spLocks noGrp="1"/>
          </p:cNvSpPr>
          <p:nvPr>
            <p:ph type="sldNum" sz="quarter" idx="5"/>
          </p:nvPr>
        </p:nvSpPr>
        <p:spPr/>
        <p:txBody>
          <a:bodyPr/>
          <a:lstStyle/>
          <a:p>
            <a:fld id="{50693A92-C27D-47D1-8B2A-7E8A5CD75095}" type="slidenum">
              <a:rPr lang="en-GB" smtClean="0"/>
              <a:t>19</a:t>
            </a:fld>
            <a:endParaRPr lang="en-GB"/>
          </a:p>
        </p:txBody>
      </p:sp>
    </p:spTree>
    <p:extLst>
      <p:ext uri="{BB962C8B-B14F-4D97-AF65-F5344CB8AC3E}">
        <p14:creationId xmlns:p14="http://schemas.microsoft.com/office/powerpoint/2010/main" val="1160018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65F0868-CF9F-5689-AEDD-EA8234F63012}"/>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5D8F3B9D-56C2-F3C2-3B8B-B59E8CF9AD6B}"/>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F52EA3D2-9B1C-8068-55D8-1F5DFA941F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 xmlns:a16="http://schemas.microsoft.com/office/drawing/2014/main" id="{C52C3B5B-2A8B-47E9-5AB5-B4D7B15E43B8}"/>
              </a:ext>
            </a:extLst>
          </p:cNvPr>
          <p:cNvSpPr>
            <a:spLocks noGrp="1"/>
          </p:cNvSpPr>
          <p:nvPr>
            <p:ph type="sldNum" sz="quarter" idx="5"/>
          </p:nvPr>
        </p:nvSpPr>
        <p:spPr/>
        <p:txBody>
          <a:bodyPr/>
          <a:lstStyle/>
          <a:p>
            <a:fld id="{50693A92-C27D-47D1-8B2A-7E8A5CD75095}" type="slidenum">
              <a:rPr lang="en-GB" smtClean="0"/>
              <a:t>20</a:t>
            </a:fld>
            <a:endParaRPr lang="en-GB"/>
          </a:p>
        </p:txBody>
      </p:sp>
    </p:spTree>
    <p:extLst>
      <p:ext uri="{BB962C8B-B14F-4D97-AF65-F5344CB8AC3E}">
        <p14:creationId xmlns:p14="http://schemas.microsoft.com/office/powerpoint/2010/main" val="3904658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dk1"/>
          </a:lnRef>
          <a:fillRef idx="1">
            <a:schemeClr val="lt1"/>
          </a:fillRef>
          <a:effectRef idx="0">
            <a:schemeClr val="dk1"/>
          </a:effectRef>
          <a:fontRef idx="none"/>
        </p:style>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D25AB-D280-494B-BA04-DFFFE3E14EB7}" type="datetime1">
              <a:rPr lang="en-GB" smtClean="0"/>
              <a:t>13/01/2026</a:t>
            </a:fld>
            <a:endParaRPr lang="en-GB"/>
          </a:p>
        </p:txBody>
      </p:sp>
      <p:sp>
        <p:nvSpPr>
          <p:cNvPr id="5" name="Footer Placeholder 4"/>
          <p:cNvSpPr>
            <a:spLocks noGrp="1"/>
          </p:cNvSpPr>
          <p:nvPr>
            <p:ph type="ftr" sz="quarter" idx="11"/>
          </p:nvPr>
        </p:nvSpPr>
        <p:spPr/>
        <p:txBody>
          <a:bodyPr/>
          <a:lstStyle/>
          <a:p>
            <a:r>
              <a:rPr lang="en-GB" smtClean="0"/>
              <a:t>Computer Vision</a:t>
            </a:r>
            <a:endParaRPr lang="en-GB"/>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238985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101C8-D581-4FBA-97C8-E6ECEBCD08FE}" type="datetime1">
              <a:rPr lang="en-GB" smtClean="0"/>
              <a:t>13/01/2026</a:t>
            </a:fld>
            <a:endParaRPr lang="en-GB"/>
          </a:p>
        </p:txBody>
      </p:sp>
      <p:sp>
        <p:nvSpPr>
          <p:cNvPr id="5" name="Footer Placeholder 4"/>
          <p:cNvSpPr>
            <a:spLocks noGrp="1"/>
          </p:cNvSpPr>
          <p:nvPr>
            <p:ph type="ftr" sz="quarter" idx="11"/>
          </p:nvPr>
        </p:nvSpPr>
        <p:spPr/>
        <p:txBody>
          <a:bodyPr/>
          <a:lstStyle/>
          <a:p>
            <a:r>
              <a:rPr lang="en-GB" smtClean="0"/>
              <a:t>Computer Vision</a:t>
            </a:r>
            <a:endParaRPr lang="en-GB"/>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410251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4FD8BF-AAFF-4A96-96F9-480C72DE37A4}" type="datetime1">
              <a:rPr lang="en-GB" smtClean="0"/>
              <a:t>13/01/2026</a:t>
            </a:fld>
            <a:endParaRPr lang="en-GB"/>
          </a:p>
        </p:txBody>
      </p:sp>
      <p:sp>
        <p:nvSpPr>
          <p:cNvPr id="5" name="Footer Placeholder 4"/>
          <p:cNvSpPr>
            <a:spLocks noGrp="1"/>
          </p:cNvSpPr>
          <p:nvPr>
            <p:ph type="ftr" sz="quarter" idx="11"/>
          </p:nvPr>
        </p:nvSpPr>
        <p:spPr/>
        <p:txBody>
          <a:bodyPr/>
          <a:lstStyle/>
          <a:p>
            <a:r>
              <a:rPr lang="en-GB" smtClean="0"/>
              <a:t>Computer Vision</a:t>
            </a:r>
            <a:endParaRPr lang="en-GB"/>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441813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85316"/>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smtClean="0"/>
              <a:t>Computer Vision</a:t>
            </a:r>
            <a:endParaRPr lang="en-GB" dirty="0"/>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556" t="4411" r="4469"/>
          <a:stretch/>
        </p:blipFill>
        <p:spPr>
          <a:xfrm>
            <a:off x="8133" y="6343095"/>
            <a:ext cx="1411549" cy="514905"/>
          </a:xfrm>
          <a:prstGeom prst="rect">
            <a:avLst/>
          </a:prstGeom>
        </p:spPr>
      </p:pic>
    </p:spTree>
    <p:extLst>
      <p:ext uri="{BB962C8B-B14F-4D97-AF65-F5344CB8AC3E}">
        <p14:creationId xmlns:p14="http://schemas.microsoft.com/office/powerpoint/2010/main" val="3643863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5CFE3-119E-47DB-973C-93D103815D1F}" type="datetime1">
              <a:rPr lang="en-GB" smtClean="0"/>
              <a:t>13/01/2026</a:t>
            </a:fld>
            <a:endParaRPr lang="en-GB"/>
          </a:p>
        </p:txBody>
      </p:sp>
      <p:sp>
        <p:nvSpPr>
          <p:cNvPr id="5" name="Footer Placeholder 4"/>
          <p:cNvSpPr>
            <a:spLocks noGrp="1"/>
          </p:cNvSpPr>
          <p:nvPr>
            <p:ph type="ftr" sz="quarter" idx="11"/>
          </p:nvPr>
        </p:nvSpPr>
        <p:spPr/>
        <p:txBody>
          <a:bodyPr/>
          <a:lstStyle/>
          <a:p>
            <a:r>
              <a:rPr lang="en-GB" smtClean="0"/>
              <a:t>Computer Vision</a:t>
            </a:r>
            <a:endParaRPr lang="en-GB"/>
          </a:p>
        </p:txBody>
      </p:sp>
      <p:sp>
        <p:nvSpPr>
          <p:cNvPr id="6" name="Slide Number Placeholder 5"/>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08574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25A697-3CA5-471F-ABB0-45AD39DD5965}" type="datetime1">
              <a:rPr lang="en-GB" smtClean="0"/>
              <a:t>13/01/2026</a:t>
            </a:fld>
            <a:endParaRPr lang="en-GB"/>
          </a:p>
        </p:txBody>
      </p:sp>
      <p:sp>
        <p:nvSpPr>
          <p:cNvPr id="6" name="Footer Placeholder 5"/>
          <p:cNvSpPr>
            <a:spLocks noGrp="1"/>
          </p:cNvSpPr>
          <p:nvPr>
            <p:ph type="ftr" sz="quarter" idx="11"/>
          </p:nvPr>
        </p:nvSpPr>
        <p:spPr/>
        <p:txBody>
          <a:bodyPr/>
          <a:lstStyle/>
          <a:p>
            <a:r>
              <a:rPr lang="en-GB" smtClean="0"/>
              <a:t>Computer Vision</a:t>
            </a:r>
            <a:endParaRPr lang="en-GB"/>
          </a:p>
        </p:txBody>
      </p:sp>
      <p:sp>
        <p:nvSpPr>
          <p:cNvPr id="7" name="Slide Number Placeholder 6"/>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444406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A5612B-D85B-4F8E-83C0-FE33376D6B15}" type="datetime1">
              <a:rPr lang="en-GB" smtClean="0"/>
              <a:t>13/01/2026</a:t>
            </a:fld>
            <a:endParaRPr lang="en-GB"/>
          </a:p>
        </p:txBody>
      </p:sp>
      <p:sp>
        <p:nvSpPr>
          <p:cNvPr id="8" name="Footer Placeholder 7"/>
          <p:cNvSpPr>
            <a:spLocks noGrp="1"/>
          </p:cNvSpPr>
          <p:nvPr>
            <p:ph type="ftr" sz="quarter" idx="11"/>
          </p:nvPr>
        </p:nvSpPr>
        <p:spPr/>
        <p:txBody>
          <a:bodyPr/>
          <a:lstStyle/>
          <a:p>
            <a:r>
              <a:rPr lang="en-GB" smtClean="0"/>
              <a:t>Computer Vision</a:t>
            </a:r>
            <a:endParaRPr lang="en-GB"/>
          </a:p>
        </p:txBody>
      </p:sp>
      <p:sp>
        <p:nvSpPr>
          <p:cNvPr id="9" name="Slide Number Placeholder 8"/>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48516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C4B145-FAC4-4C1D-B42E-9C187A2EF89F}" type="datetime1">
              <a:rPr lang="en-GB" smtClean="0"/>
              <a:t>13/01/2026</a:t>
            </a:fld>
            <a:endParaRPr lang="en-GB"/>
          </a:p>
        </p:txBody>
      </p:sp>
      <p:sp>
        <p:nvSpPr>
          <p:cNvPr id="4" name="Footer Placeholder 3"/>
          <p:cNvSpPr>
            <a:spLocks noGrp="1"/>
          </p:cNvSpPr>
          <p:nvPr>
            <p:ph type="ftr" sz="quarter" idx="11"/>
          </p:nvPr>
        </p:nvSpPr>
        <p:spPr/>
        <p:txBody>
          <a:bodyPr/>
          <a:lstStyle/>
          <a:p>
            <a:r>
              <a:rPr lang="en-GB" smtClean="0"/>
              <a:t>Computer Vision</a:t>
            </a:r>
            <a:endParaRPr lang="en-GB"/>
          </a:p>
        </p:txBody>
      </p:sp>
      <p:sp>
        <p:nvSpPr>
          <p:cNvPr id="5" name="Slide Number Placeholder 4"/>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186528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61E23-9644-4CD3-8978-D3CCCCD81596}" type="datetime1">
              <a:rPr lang="en-GB" smtClean="0"/>
              <a:t>13/01/2026</a:t>
            </a:fld>
            <a:endParaRPr lang="en-GB"/>
          </a:p>
        </p:txBody>
      </p:sp>
      <p:sp>
        <p:nvSpPr>
          <p:cNvPr id="3" name="Footer Placeholder 2"/>
          <p:cNvSpPr>
            <a:spLocks noGrp="1"/>
          </p:cNvSpPr>
          <p:nvPr>
            <p:ph type="ftr" sz="quarter" idx="11"/>
          </p:nvPr>
        </p:nvSpPr>
        <p:spPr/>
        <p:txBody>
          <a:bodyPr/>
          <a:lstStyle/>
          <a:p>
            <a:r>
              <a:rPr lang="en-GB" smtClean="0"/>
              <a:t>Computer Vision</a:t>
            </a:r>
            <a:endParaRPr lang="en-GB"/>
          </a:p>
        </p:txBody>
      </p:sp>
      <p:sp>
        <p:nvSpPr>
          <p:cNvPr id="4" name="Slide Number Placeholder 3"/>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144395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1491A9-968E-4CAD-9915-CA20BCB92380}" type="datetime1">
              <a:rPr lang="en-GB" smtClean="0"/>
              <a:t>13/01/2026</a:t>
            </a:fld>
            <a:endParaRPr lang="en-GB"/>
          </a:p>
        </p:txBody>
      </p:sp>
      <p:sp>
        <p:nvSpPr>
          <p:cNvPr id="6" name="Footer Placeholder 5"/>
          <p:cNvSpPr>
            <a:spLocks noGrp="1"/>
          </p:cNvSpPr>
          <p:nvPr>
            <p:ph type="ftr" sz="quarter" idx="11"/>
          </p:nvPr>
        </p:nvSpPr>
        <p:spPr/>
        <p:txBody>
          <a:bodyPr/>
          <a:lstStyle/>
          <a:p>
            <a:r>
              <a:rPr lang="en-GB" smtClean="0"/>
              <a:t>Computer Vision</a:t>
            </a:r>
            <a:endParaRPr lang="en-GB"/>
          </a:p>
        </p:txBody>
      </p:sp>
      <p:sp>
        <p:nvSpPr>
          <p:cNvPr id="7" name="Slide Number Placeholder 6"/>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1079572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0A94E2-6659-44CB-BD3B-A1CE0035F1D8}" type="datetime1">
              <a:rPr lang="en-GB" smtClean="0"/>
              <a:t>13/01/2026</a:t>
            </a:fld>
            <a:endParaRPr lang="en-GB"/>
          </a:p>
        </p:txBody>
      </p:sp>
      <p:sp>
        <p:nvSpPr>
          <p:cNvPr id="6" name="Footer Placeholder 5"/>
          <p:cNvSpPr>
            <a:spLocks noGrp="1"/>
          </p:cNvSpPr>
          <p:nvPr>
            <p:ph type="ftr" sz="quarter" idx="11"/>
          </p:nvPr>
        </p:nvSpPr>
        <p:spPr/>
        <p:txBody>
          <a:bodyPr/>
          <a:lstStyle/>
          <a:p>
            <a:r>
              <a:rPr lang="en-GB" smtClean="0"/>
              <a:t>Computer Vision</a:t>
            </a:r>
            <a:endParaRPr lang="en-GB"/>
          </a:p>
        </p:txBody>
      </p:sp>
      <p:sp>
        <p:nvSpPr>
          <p:cNvPr id="7" name="Slide Number Placeholder 6"/>
          <p:cNvSpPr>
            <a:spLocks noGrp="1"/>
          </p:cNvSpPr>
          <p:nvPr>
            <p:ph type="sldNum" sz="quarter" idx="12"/>
          </p:nvPr>
        </p:nvSpPr>
        <p:spPr/>
        <p:txBody>
          <a:bodyPr/>
          <a:lstStyle/>
          <a:p>
            <a:fld id="{1BEB7A16-2A17-4549-A1D9-B9B2F7AEB8FC}" type="slidenum">
              <a:rPr lang="en-GB" smtClean="0"/>
              <a:t>‹#›</a:t>
            </a:fld>
            <a:endParaRPr lang="en-GB"/>
          </a:p>
        </p:txBody>
      </p:sp>
    </p:spTree>
    <p:extLst>
      <p:ext uri="{BB962C8B-B14F-4D97-AF65-F5344CB8AC3E}">
        <p14:creationId xmlns:p14="http://schemas.microsoft.com/office/powerpoint/2010/main" val="353783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827C6-A405-454B-A7B8-A3F2131F84E1}" type="datetime1">
              <a:rPr lang="en-GB" smtClean="0"/>
              <a:t>13/01/2026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Computer Vision</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B7A16-2A17-4549-A1D9-B9B2F7AEB8FC}" type="slidenum">
              <a:rPr lang="en-GB" smtClean="0"/>
              <a:t>‹#›</a:t>
            </a:fld>
            <a:endParaRPr lang="en-GB"/>
          </a:p>
        </p:txBody>
      </p:sp>
    </p:spTree>
    <p:extLst>
      <p:ext uri="{BB962C8B-B14F-4D97-AF65-F5344CB8AC3E}">
        <p14:creationId xmlns:p14="http://schemas.microsoft.com/office/powerpoint/2010/main" val="41913114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smail@iba-suk.edu.p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2922" y="1632663"/>
            <a:ext cx="9413507" cy="1790700"/>
          </a:xfrm>
          <a:ln>
            <a:noFill/>
          </a:ln>
        </p:spPr>
        <p:txBody>
          <a:bodyPr>
            <a:noAutofit/>
          </a:bodyPr>
          <a:lstStyle/>
          <a:p>
            <a:r>
              <a:rPr lang="en-US" sz="4000" dirty="0" smtClean="0"/>
              <a:t>Computer </a:t>
            </a:r>
            <a:r>
              <a:rPr lang="en-US" sz="4000" dirty="0"/>
              <a:t>Vision</a:t>
            </a:r>
            <a:br>
              <a:rPr lang="en-US" sz="4000" dirty="0"/>
            </a:br>
            <a:r>
              <a:rPr lang="en-US" sz="4000" dirty="0" smtClean="0"/>
              <a:t>BS (CS)</a:t>
            </a:r>
            <a:r>
              <a:rPr lang="en-US" sz="4000" dirty="0" smtClean="0"/>
              <a:t> </a:t>
            </a:r>
            <a:r>
              <a:rPr lang="en-US" sz="4000" dirty="0"/>
              <a:t>Elective</a:t>
            </a:r>
            <a:endParaRPr lang="en-GB" sz="4000" b="1" dirty="0"/>
          </a:p>
        </p:txBody>
      </p:sp>
      <p:sp>
        <p:nvSpPr>
          <p:cNvPr id="3" name="Subtitle 2"/>
          <p:cNvSpPr>
            <a:spLocks noGrp="1"/>
          </p:cNvSpPr>
          <p:nvPr>
            <p:ph type="subTitle" idx="1"/>
          </p:nvPr>
        </p:nvSpPr>
        <p:spPr>
          <a:xfrm>
            <a:off x="2705501" y="4035749"/>
            <a:ext cx="6858000" cy="1611202"/>
          </a:xfrm>
        </p:spPr>
        <p:txBody>
          <a:bodyPr>
            <a:normAutofit/>
          </a:bodyPr>
          <a:lstStyle/>
          <a:p>
            <a:r>
              <a:rPr lang="en-US" sz="2000" dirty="0"/>
              <a:t>Instructor: Dr. Mohammad Asif Khan</a:t>
            </a:r>
          </a:p>
          <a:p>
            <a:pPr marL="0" lvl="1">
              <a:spcBef>
                <a:spcPts val="1000"/>
              </a:spcBef>
            </a:pPr>
            <a:r>
              <a:rPr lang="en-US" dirty="0">
                <a:hlinkClick r:id="rId3"/>
              </a:rPr>
              <a:t>asif.khan@iba-suk.edu.pk</a:t>
            </a:r>
            <a:endParaRPr lang="en-GB" dirty="0"/>
          </a:p>
        </p:txBody>
      </p:sp>
      <p:sp>
        <p:nvSpPr>
          <p:cNvPr id="5" name="副标题 2"/>
          <p:cNvSpPr txBox="1">
            <a:spLocks/>
          </p:cNvSpPr>
          <p:nvPr/>
        </p:nvSpPr>
        <p:spPr>
          <a:xfrm>
            <a:off x="3470205" y="5885372"/>
            <a:ext cx="5328592" cy="7479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20000"/>
              </a:lnSpc>
              <a:spcBef>
                <a:spcPts val="0"/>
              </a:spcBef>
            </a:pPr>
            <a:r>
              <a:rPr lang="en-US" altLang="zh-CN" sz="1600" i="1" dirty="0">
                <a:solidFill>
                  <a:schemeClr val="tx1"/>
                </a:solidFill>
              </a:rPr>
              <a:t>Week 1 </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5557" b="15720"/>
          <a:stretch/>
        </p:blipFill>
        <p:spPr>
          <a:xfrm>
            <a:off x="199010" y="145943"/>
            <a:ext cx="1358483" cy="873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797" y="136756"/>
            <a:ext cx="3116622" cy="882787"/>
          </a:xfrm>
          <a:prstGeom prst="rect">
            <a:avLst/>
          </a:prstGeom>
        </p:spPr>
      </p:pic>
    </p:spTree>
    <p:extLst>
      <p:ext uri="{BB962C8B-B14F-4D97-AF65-F5344CB8AC3E}">
        <p14:creationId xmlns:p14="http://schemas.microsoft.com/office/powerpoint/2010/main" val="3409547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8DA9A06-6801-228E-46FF-39548711207D}"/>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66DEDF3-95B8-6CD0-3D54-7C1F1F0DCF88}"/>
              </a:ext>
            </a:extLst>
          </p:cNvPr>
          <p:cNvSpPr>
            <a:spLocks noGrp="1"/>
          </p:cNvSpPr>
          <p:nvPr>
            <p:ph type="title"/>
          </p:nvPr>
        </p:nvSpPr>
        <p:spPr/>
        <p:txBody>
          <a:bodyPr/>
          <a:lstStyle/>
          <a:p>
            <a:r>
              <a:rPr lang="en-US" dirty="0"/>
              <a:t>    Image dimension and size</a:t>
            </a:r>
          </a:p>
        </p:txBody>
      </p:sp>
      <p:sp>
        <p:nvSpPr>
          <p:cNvPr id="5" name="Footer Placeholder 4">
            <a:extLst>
              <a:ext uri="{FF2B5EF4-FFF2-40B4-BE49-F238E27FC236}">
                <a16:creationId xmlns="" xmlns:a16="http://schemas.microsoft.com/office/drawing/2014/main" id="{BC42F2A7-1DD4-BB6F-7FC6-429C2F01032E}"/>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234EECA-D6A2-100B-408C-5A2307499D68}"/>
              </a:ext>
            </a:extLst>
          </p:cNvPr>
          <p:cNvSpPr>
            <a:spLocks noGrp="1"/>
          </p:cNvSpPr>
          <p:nvPr>
            <p:ph type="sldNum" sz="quarter" idx="12"/>
          </p:nvPr>
        </p:nvSpPr>
        <p:spPr/>
        <p:txBody>
          <a:bodyPr/>
          <a:lstStyle/>
          <a:p>
            <a:fld id="{CC529A1F-6900-4D36-92AC-B7647C1D9DDB}" type="slidenum">
              <a:rPr lang="en-US" smtClean="0"/>
              <a:t>10</a:t>
            </a:fld>
            <a:endParaRPr lang="en-US"/>
          </a:p>
        </p:txBody>
      </p:sp>
      <p:sp>
        <p:nvSpPr>
          <p:cNvPr id="8" name="Rectangle 1">
            <a:extLst>
              <a:ext uri="{FF2B5EF4-FFF2-40B4-BE49-F238E27FC236}">
                <a16:creationId xmlns="" xmlns:a16="http://schemas.microsoft.com/office/drawing/2014/main" id="{6224DE9E-17D3-9157-DC71-FCEB10781105}"/>
              </a:ext>
            </a:extLst>
          </p:cNvPr>
          <p:cNvSpPr>
            <a:spLocks noGrp="1" noChangeArrowheads="1"/>
          </p:cNvSpPr>
          <p:nvPr>
            <p:ph idx="1"/>
          </p:nvPr>
        </p:nvSpPr>
        <p:spPr bwMode="auto">
          <a:xfrm>
            <a:off x="270873" y="1279598"/>
            <a:ext cx="1132640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b="1" dirty="0">
                <a:latin typeface="Arial" panose="020B0604020202020204" pitchFamily="34" charset="0"/>
              </a:rPr>
              <a:t>Dimensions</a:t>
            </a:r>
            <a:r>
              <a:rPr lang="en-US" altLang="en-US" sz="2400" dirty="0">
                <a:latin typeface="Arial" panose="020B0604020202020204" pitchFamily="34" charset="0"/>
              </a:rPr>
              <a:t> = width × height in pixels</a:t>
            </a:r>
          </a:p>
          <a:p>
            <a:pPr eaLnBrk="0" fontAlgn="base" hangingPunct="0">
              <a:lnSpc>
                <a:spcPct val="150000"/>
              </a:lnSpc>
              <a:spcBef>
                <a:spcPct val="0"/>
              </a:spcBef>
              <a:spcAft>
                <a:spcPct val="0"/>
              </a:spcAft>
            </a:pPr>
            <a:r>
              <a:rPr lang="en-US" altLang="en-US" sz="2400" b="1" dirty="0">
                <a:latin typeface="Arial" panose="020B0604020202020204" pitchFamily="34" charset="0"/>
              </a:rPr>
              <a:t>Bit Depth </a:t>
            </a:r>
            <a:r>
              <a:rPr lang="en-US" altLang="en-US" sz="2400" dirty="0">
                <a:latin typeface="Arial" panose="020B0604020202020204" pitchFamily="34" charset="0"/>
              </a:rPr>
              <a:t>= how many bits per pixel (affects color range)</a:t>
            </a:r>
          </a:p>
          <a:p>
            <a:pPr eaLnBrk="0" fontAlgn="base" hangingPunct="0">
              <a:lnSpc>
                <a:spcPct val="150000"/>
              </a:lnSpc>
              <a:spcBef>
                <a:spcPct val="0"/>
              </a:spcBef>
              <a:spcAft>
                <a:spcPct val="0"/>
              </a:spcAft>
            </a:pPr>
            <a:r>
              <a:rPr lang="en-US" altLang="en-US" sz="2400" dirty="0">
                <a:latin typeface="Arial" panose="020B0604020202020204" pitchFamily="34" charset="0"/>
              </a:rPr>
              <a:t>File size depends on </a:t>
            </a:r>
            <a:r>
              <a:rPr lang="en-US" altLang="en-US" sz="2400" b="1" dirty="0">
                <a:latin typeface="Arial" panose="020B0604020202020204" pitchFamily="34" charset="0"/>
              </a:rPr>
              <a:t>resolution + format </a:t>
            </a:r>
            <a:r>
              <a:rPr lang="en-US" altLang="en-US" sz="2400" dirty="0">
                <a:latin typeface="Arial" panose="020B0604020202020204" pitchFamily="34" charset="0"/>
              </a:rPr>
              <a:t>(JPEG, PNG)</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901193E1-632C-C022-ECEB-39F3F0400E8D}"/>
              </a:ext>
            </a:extLst>
          </p:cNvPr>
          <p:cNvPicPr>
            <a:picLocks noChangeAspect="1"/>
          </p:cNvPicPr>
          <p:nvPr/>
        </p:nvPicPr>
        <p:blipFill>
          <a:blip r:embed="rId2"/>
          <a:stretch>
            <a:fillRect/>
          </a:stretch>
        </p:blipFill>
        <p:spPr>
          <a:xfrm>
            <a:off x="1885950" y="3228205"/>
            <a:ext cx="8096250" cy="2962275"/>
          </a:xfrm>
          <a:prstGeom prst="rect">
            <a:avLst/>
          </a:prstGeom>
        </p:spPr>
      </p:pic>
    </p:spTree>
    <p:extLst>
      <p:ext uri="{BB962C8B-B14F-4D97-AF65-F5344CB8AC3E}">
        <p14:creationId xmlns:p14="http://schemas.microsoft.com/office/powerpoint/2010/main" val="2974939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96847F5-900E-6AA2-3873-99AD565DB09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1510BB8-0521-C587-90F1-ECF0A9B246B6}"/>
              </a:ext>
            </a:extLst>
          </p:cNvPr>
          <p:cNvSpPr>
            <a:spLocks noGrp="1"/>
          </p:cNvSpPr>
          <p:nvPr>
            <p:ph type="title"/>
          </p:nvPr>
        </p:nvSpPr>
        <p:spPr/>
        <p:txBody>
          <a:bodyPr/>
          <a:lstStyle/>
          <a:p>
            <a:r>
              <a:rPr lang="en-US" dirty="0"/>
              <a:t>    Image dimension and size</a:t>
            </a:r>
          </a:p>
        </p:txBody>
      </p:sp>
      <p:sp>
        <p:nvSpPr>
          <p:cNvPr id="5" name="Footer Placeholder 4">
            <a:extLst>
              <a:ext uri="{FF2B5EF4-FFF2-40B4-BE49-F238E27FC236}">
                <a16:creationId xmlns="" xmlns:a16="http://schemas.microsoft.com/office/drawing/2014/main" id="{C4DE724E-0617-244C-B4F1-17F828CB4B9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F4ABF76E-66B9-0355-35CD-F9B18E65FC6C}"/>
              </a:ext>
            </a:extLst>
          </p:cNvPr>
          <p:cNvSpPr>
            <a:spLocks noGrp="1"/>
          </p:cNvSpPr>
          <p:nvPr>
            <p:ph type="sldNum" sz="quarter" idx="12"/>
          </p:nvPr>
        </p:nvSpPr>
        <p:spPr/>
        <p:txBody>
          <a:bodyPr/>
          <a:lstStyle/>
          <a:p>
            <a:fld id="{CC529A1F-6900-4D36-92AC-B7647C1D9DDB}" type="slidenum">
              <a:rPr lang="en-US" smtClean="0"/>
              <a:t>11</a:t>
            </a:fld>
            <a:endParaRPr lang="en-US"/>
          </a:p>
        </p:txBody>
      </p:sp>
      <p:sp>
        <p:nvSpPr>
          <p:cNvPr id="8" name="Rectangle 1">
            <a:extLst>
              <a:ext uri="{FF2B5EF4-FFF2-40B4-BE49-F238E27FC236}">
                <a16:creationId xmlns="" xmlns:a16="http://schemas.microsoft.com/office/drawing/2014/main" id="{94C7C4D5-7475-9211-DAF8-701F35050DEA}"/>
              </a:ext>
            </a:extLst>
          </p:cNvPr>
          <p:cNvSpPr>
            <a:spLocks noGrp="1" noChangeArrowheads="1"/>
          </p:cNvSpPr>
          <p:nvPr>
            <p:ph idx="1"/>
          </p:nvPr>
        </p:nvSpPr>
        <p:spPr bwMode="auto">
          <a:xfrm>
            <a:off x="270873" y="1867836"/>
            <a:ext cx="11326403"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50000"/>
              </a:lnSpc>
              <a:spcBef>
                <a:spcPct val="0"/>
              </a:spcBef>
              <a:spcAft>
                <a:spcPct val="0"/>
              </a:spcAft>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60A3EA8B-5361-5A6E-1E0F-8CFD16B00F0E}"/>
              </a:ext>
            </a:extLst>
          </p:cNvPr>
          <p:cNvPicPr>
            <a:picLocks noChangeAspect="1"/>
          </p:cNvPicPr>
          <p:nvPr/>
        </p:nvPicPr>
        <p:blipFill>
          <a:blip r:embed="rId2"/>
          <a:stretch>
            <a:fillRect/>
          </a:stretch>
        </p:blipFill>
        <p:spPr>
          <a:xfrm>
            <a:off x="8675" y="1085317"/>
            <a:ext cx="8557102" cy="2815664"/>
          </a:xfrm>
          <a:prstGeom prst="rect">
            <a:avLst/>
          </a:prstGeom>
        </p:spPr>
      </p:pic>
      <p:pic>
        <p:nvPicPr>
          <p:cNvPr id="7" name="Picture 6">
            <a:extLst>
              <a:ext uri="{FF2B5EF4-FFF2-40B4-BE49-F238E27FC236}">
                <a16:creationId xmlns="" xmlns:a16="http://schemas.microsoft.com/office/drawing/2014/main" id="{E5FC58F7-D5B3-DB99-96BE-D61FB79D4FA6}"/>
              </a:ext>
            </a:extLst>
          </p:cNvPr>
          <p:cNvPicPr>
            <a:picLocks noChangeAspect="1"/>
          </p:cNvPicPr>
          <p:nvPr/>
        </p:nvPicPr>
        <p:blipFill>
          <a:blip r:embed="rId3"/>
          <a:stretch>
            <a:fillRect/>
          </a:stretch>
        </p:blipFill>
        <p:spPr>
          <a:xfrm>
            <a:off x="6995701" y="3770615"/>
            <a:ext cx="5104473" cy="3087383"/>
          </a:xfrm>
          <a:prstGeom prst="rect">
            <a:avLst/>
          </a:prstGeom>
        </p:spPr>
      </p:pic>
    </p:spTree>
    <p:extLst>
      <p:ext uri="{BB962C8B-B14F-4D97-AF65-F5344CB8AC3E}">
        <p14:creationId xmlns:p14="http://schemas.microsoft.com/office/powerpoint/2010/main" val="1228398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C9D691B-3E6C-C0EA-4249-968825313DA3}"/>
            </a:ext>
          </a:extLst>
        </p:cNvPr>
        <p:cNvGrpSpPr/>
        <p:nvPr/>
      </p:nvGrpSpPr>
      <p:grpSpPr>
        <a:xfrm>
          <a:off x="0" y="0"/>
          <a:ext cx="0" cy="0"/>
          <a:chOff x="0" y="0"/>
          <a:chExt cx="0" cy="0"/>
        </a:xfrm>
      </p:grpSpPr>
      <p:pic>
        <p:nvPicPr>
          <p:cNvPr id="7" name="Picture 6">
            <a:extLst>
              <a:ext uri="{FF2B5EF4-FFF2-40B4-BE49-F238E27FC236}">
                <a16:creationId xmlns="" xmlns:a16="http://schemas.microsoft.com/office/drawing/2014/main" id="{B74D0A43-E436-AC60-F0D2-184904D18068}"/>
              </a:ext>
            </a:extLst>
          </p:cNvPr>
          <p:cNvPicPr>
            <a:picLocks noChangeAspect="1"/>
          </p:cNvPicPr>
          <p:nvPr/>
        </p:nvPicPr>
        <p:blipFill>
          <a:blip r:embed="rId2"/>
          <a:stretch>
            <a:fillRect/>
          </a:stretch>
        </p:blipFill>
        <p:spPr>
          <a:xfrm>
            <a:off x="6876421" y="3774532"/>
            <a:ext cx="5164891" cy="3083467"/>
          </a:xfrm>
          <a:prstGeom prst="rect">
            <a:avLst/>
          </a:prstGeom>
        </p:spPr>
      </p:pic>
      <p:sp>
        <p:nvSpPr>
          <p:cNvPr id="2" name="Title 1">
            <a:extLst>
              <a:ext uri="{FF2B5EF4-FFF2-40B4-BE49-F238E27FC236}">
                <a16:creationId xmlns="" xmlns:a16="http://schemas.microsoft.com/office/drawing/2014/main" id="{50507AD9-DA01-D7DA-9C9C-16C17BDE1DD8}"/>
              </a:ext>
            </a:extLst>
          </p:cNvPr>
          <p:cNvSpPr>
            <a:spLocks noGrp="1"/>
          </p:cNvSpPr>
          <p:nvPr>
            <p:ph type="title"/>
          </p:nvPr>
        </p:nvSpPr>
        <p:spPr/>
        <p:txBody>
          <a:bodyPr/>
          <a:lstStyle/>
          <a:p>
            <a:r>
              <a:rPr lang="en-US" dirty="0"/>
              <a:t>    How computer see images</a:t>
            </a:r>
          </a:p>
        </p:txBody>
      </p:sp>
      <p:sp>
        <p:nvSpPr>
          <p:cNvPr id="5" name="Footer Placeholder 4">
            <a:extLst>
              <a:ext uri="{FF2B5EF4-FFF2-40B4-BE49-F238E27FC236}">
                <a16:creationId xmlns="" xmlns:a16="http://schemas.microsoft.com/office/drawing/2014/main" id="{F6836491-2E45-E826-A5C0-819204DBD41A}"/>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6016468-A06C-C428-F9FD-C5A6648EF10B}"/>
              </a:ext>
            </a:extLst>
          </p:cNvPr>
          <p:cNvSpPr>
            <a:spLocks noGrp="1"/>
          </p:cNvSpPr>
          <p:nvPr>
            <p:ph type="sldNum" sz="quarter" idx="12"/>
          </p:nvPr>
        </p:nvSpPr>
        <p:spPr/>
        <p:txBody>
          <a:bodyPr/>
          <a:lstStyle/>
          <a:p>
            <a:fld id="{CC529A1F-6900-4D36-92AC-B7647C1D9DDB}" type="slidenum">
              <a:rPr lang="en-US" smtClean="0"/>
              <a:t>12</a:t>
            </a:fld>
            <a:endParaRPr lang="en-US"/>
          </a:p>
        </p:txBody>
      </p:sp>
      <p:sp>
        <p:nvSpPr>
          <p:cNvPr id="8" name="Rectangle 1">
            <a:extLst>
              <a:ext uri="{FF2B5EF4-FFF2-40B4-BE49-F238E27FC236}">
                <a16:creationId xmlns="" xmlns:a16="http://schemas.microsoft.com/office/drawing/2014/main" id="{258BB127-DFFB-6F19-A4B7-8AD9B7395DC6}"/>
              </a:ext>
            </a:extLst>
          </p:cNvPr>
          <p:cNvSpPr>
            <a:spLocks noGrp="1" noChangeArrowheads="1"/>
          </p:cNvSpPr>
          <p:nvPr>
            <p:ph idx="1"/>
          </p:nvPr>
        </p:nvSpPr>
        <p:spPr bwMode="auto">
          <a:xfrm>
            <a:off x="250324" y="1301088"/>
            <a:ext cx="1132640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Images are stored as </a:t>
            </a:r>
            <a:r>
              <a:rPr lang="en-US" altLang="en-US" sz="2400" b="1" dirty="0">
                <a:latin typeface="Arial" panose="020B0604020202020204" pitchFamily="34" charset="0"/>
              </a:rPr>
              <a:t>matrices</a:t>
            </a:r>
          </a:p>
          <a:p>
            <a:pPr lvl="1" eaLnBrk="0" fontAlgn="base" hangingPunct="0">
              <a:lnSpc>
                <a:spcPct val="150000"/>
              </a:lnSpc>
              <a:spcBef>
                <a:spcPct val="0"/>
              </a:spcBef>
              <a:spcAft>
                <a:spcPct val="0"/>
              </a:spcAft>
            </a:pPr>
            <a:r>
              <a:rPr lang="en-US" altLang="en-US" sz="2000" dirty="0">
                <a:latin typeface="Arial" panose="020B0604020202020204" pitchFamily="34" charset="0"/>
              </a:rPr>
              <a:t>Grayscale: </a:t>
            </a:r>
            <a:r>
              <a:rPr lang="en-US" altLang="en-US" sz="2000" b="1" dirty="0">
                <a:latin typeface="Arial" panose="020B0604020202020204" pitchFamily="34" charset="0"/>
              </a:rPr>
              <a:t>2D array</a:t>
            </a:r>
          </a:p>
          <a:p>
            <a:pPr lvl="1" eaLnBrk="0" fontAlgn="base" hangingPunct="0">
              <a:lnSpc>
                <a:spcPct val="150000"/>
              </a:lnSpc>
              <a:spcBef>
                <a:spcPct val="0"/>
              </a:spcBef>
              <a:spcAft>
                <a:spcPct val="0"/>
              </a:spcAft>
            </a:pPr>
            <a:r>
              <a:rPr lang="en-US" altLang="en-US" sz="2000" dirty="0">
                <a:latin typeface="Arial" panose="020B0604020202020204" pitchFamily="34" charset="0"/>
              </a:rPr>
              <a:t>RGB: </a:t>
            </a:r>
            <a:r>
              <a:rPr lang="en-US" altLang="en-US" sz="2000" b="1" dirty="0">
                <a:latin typeface="Arial" panose="020B0604020202020204" pitchFamily="34" charset="0"/>
              </a:rPr>
              <a:t>3D array</a:t>
            </a:r>
            <a:r>
              <a:rPr lang="en-US" altLang="en-US" sz="2000" dirty="0">
                <a:latin typeface="Arial" panose="020B0604020202020204" pitchFamily="34" charset="0"/>
              </a:rPr>
              <a:t> (</a:t>
            </a:r>
            <a:r>
              <a:rPr lang="en-US" altLang="en-US" sz="2000" b="1" dirty="0">
                <a:latin typeface="Arial" panose="020B0604020202020204" pitchFamily="34" charset="0"/>
              </a:rPr>
              <a:t>W × H × </a:t>
            </a:r>
            <a:r>
              <a:rPr lang="en-US" altLang="en-US" sz="2000" b="1" dirty="0">
                <a:solidFill>
                  <a:srgbClr val="00B0F0"/>
                </a:solidFill>
                <a:latin typeface="Arial" panose="020B0604020202020204" pitchFamily="34" charset="0"/>
              </a:rPr>
              <a:t>3</a:t>
            </a:r>
            <a:r>
              <a:rPr lang="en-US" altLang="en-US" sz="2000" dirty="0">
                <a:latin typeface="Arial" panose="020B0604020202020204" pitchFamily="34" charset="0"/>
              </a:rPr>
              <a:t>)</a:t>
            </a:r>
          </a:p>
          <a:p>
            <a:pPr eaLnBrk="0" fontAlgn="base" hangingPunct="0">
              <a:lnSpc>
                <a:spcPct val="150000"/>
              </a:lnSpc>
              <a:spcBef>
                <a:spcPct val="0"/>
              </a:spcBef>
              <a:spcAft>
                <a:spcPct val="0"/>
              </a:spcAft>
            </a:pPr>
            <a:r>
              <a:rPr lang="en-US" altLang="en-US" sz="2400" dirty="0">
                <a:latin typeface="Arial" panose="020B0604020202020204" pitchFamily="34" charset="0"/>
              </a:rPr>
              <a:t>Used in:</a:t>
            </a:r>
          </a:p>
          <a:p>
            <a:pPr lvl="1" eaLnBrk="0" fontAlgn="base" hangingPunct="0">
              <a:lnSpc>
                <a:spcPct val="150000"/>
              </a:lnSpc>
              <a:spcBef>
                <a:spcPct val="0"/>
              </a:spcBef>
              <a:spcAft>
                <a:spcPct val="0"/>
              </a:spcAft>
            </a:pPr>
            <a:r>
              <a:rPr lang="en-US" altLang="en-US" sz="2000" dirty="0">
                <a:latin typeface="Arial" panose="020B0604020202020204" pitchFamily="34" charset="0"/>
              </a:rPr>
              <a:t>AI (e.g., CNNs)</a:t>
            </a:r>
          </a:p>
          <a:p>
            <a:pPr lvl="1" eaLnBrk="0" fontAlgn="base" hangingPunct="0">
              <a:lnSpc>
                <a:spcPct val="150000"/>
              </a:lnSpc>
              <a:spcBef>
                <a:spcPct val="0"/>
              </a:spcBef>
              <a:spcAft>
                <a:spcPct val="0"/>
              </a:spcAft>
            </a:pPr>
            <a:r>
              <a:rPr lang="en-US" altLang="en-US" sz="2000" dirty="0">
                <a:latin typeface="Arial" panose="020B0604020202020204" pitchFamily="34" charset="0"/>
              </a:rPr>
              <a:t>Image editing tools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2F75396C-BF22-956B-E410-46C2E370A50E}"/>
              </a:ext>
            </a:extLst>
          </p:cNvPr>
          <p:cNvPicPr>
            <a:picLocks noChangeAspect="1"/>
          </p:cNvPicPr>
          <p:nvPr/>
        </p:nvPicPr>
        <p:blipFill>
          <a:blip r:embed="rId3"/>
          <a:stretch>
            <a:fillRect/>
          </a:stretch>
        </p:blipFill>
        <p:spPr>
          <a:xfrm>
            <a:off x="4793064" y="1208875"/>
            <a:ext cx="7398936" cy="2752725"/>
          </a:xfrm>
          <a:prstGeom prst="rect">
            <a:avLst/>
          </a:prstGeom>
        </p:spPr>
      </p:pic>
    </p:spTree>
    <p:extLst>
      <p:ext uri="{BB962C8B-B14F-4D97-AF65-F5344CB8AC3E}">
        <p14:creationId xmlns:p14="http://schemas.microsoft.com/office/powerpoint/2010/main" val="2760347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9DECCD3-3F06-1277-5401-1B411BDFACC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262A8A4-5488-4870-FF1F-6309CB634DE3}"/>
              </a:ext>
            </a:extLst>
          </p:cNvPr>
          <p:cNvSpPr>
            <a:spLocks noGrp="1"/>
          </p:cNvSpPr>
          <p:nvPr>
            <p:ph type="title"/>
          </p:nvPr>
        </p:nvSpPr>
        <p:spPr/>
        <p:txBody>
          <a:bodyPr/>
          <a:lstStyle/>
          <a:p>
            <a:r>
              <a:rPr lang="en-US" dirty="0"/>
              <a:t>    Image as a function</a:t>
            </a:r>
          </a:p>
        </p:txBody>
      </p:sp>
      <p:sp>
        <p:nvSpPr>
          <p:cNvPr id="5" name="Footer Placeholder 4">
            <a:extLst>
              <a:ext uri="{FF2B5EF4-FFF2-40B4-BE49-F238E27FC236}">
                <a16:creationId xmlns="" xmlns:a16="http://schemas.microsoft.com/office/drawing/2014/main" id="{4A19C066-B646-0344-02E3-AF1D76E57FEC}"/>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0AE03FF-25E4-44D9-11B5-876EDE684B06}"/>
              </a:ext>
            </a:extLst>
          </p:cNvPr>
          <p:cNvSpPr>
            <a:spLocks noGrp="1"/>
          </p:cNvSpPr>
          <p:nvPr>
            <p:ph type="sldNum" sz="quarter" idx="12"/>
          </p:nvPr>
        </p:nvSpPr>
        <p:spPr/>
        <p:txBody>
          <a:bodyPr/>
          <a:lstStyle/>
          <a:p>
            <a:fld id="{CC529A1F-6900-4D36-92AC-B7647C1D9DDB}" type="slidenum">
              <a:rPr lang="en-US" smtClean="0"/>
              <a:t>13</a:t>
            </a:fld>
            <a:endParaRPr lang="en-US"/>
          </a:p>
        </p:txBody>
      </p:sp>
      <p:sp>
        <p:nvSpPr>
          <p:cNvPr id="8" name="Rectangle 1">
            <a:extLst>
              <a:ext uri="{FF2B5EF4-FFF2-40B4-BE49-F238E27FC236}">
                <a16:creationId xmlns="" xmlns:a16="http://schemas.microsoft.com/office/drawing/2014/main" id="{D24B5084-0EBC-E818-E4C2-9AEFD8A2FC95}"/>
              </a:ext>
            </a:extLst>
          </p:cNvPr>
          <p:cNvSpPr>
            <a:spLocks noGrp="1" noChangeArrowheads="1"/>
          </p:cNvSpPr>
          <p:nvPr>
            <p:ph idx="1"/>
          </p:nvPr>
        </p:nvSpPr>
        <p:spPr bwMode="auto">
          <a:xfrm>
            <a:off x="250324" y="1116423"/>
            <a:ext cx="1132640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An image is a </a:t>
            </a:r>
            <a:r>
              <a:rPr lang="en-US" altLang="en-US" sz="2400" b="1" dirty="0">
                <a:latin typeface="Arial" panose="020B0604020202020204" pitchFamily="34" charset="0"/>
              </a:rPr>
              <a:t>mathematical function</a:t>
            </a:r>
            <a:r>
              <a:rPr lang="en-US" altLang="en-US" sz="2400" dirty="0">
                <a:latin typeface="Arial" panose="020B0604020202020204" pitchFamily="34" charset="0"/>
              </a:rPr>
              <a:t>:</a:t>
            </a:r>
          </a:p>
          <a:p>
            <a:pPr lvl="1" eaLnBrk="0" fontAlgn="base" hangingPunct="0">
              <a:lnSpc>
                <a:spcPct val="150000"/>
              </a:lnSpc>
              <a:spcBef>
                <a:spcPct val="0"/>
              </a:spcBef>
              <a:spcAft>
                <a:spcPct val="0"/>
              </a:spcAft>
            </a:pPr>
            <a:r>
              <a:rPr lang="en-US" altLang="en-US" sz="2000" b="1" dirty="0">
                <a:latin typeface="Arial" panose="020B0604020202020204" pitchFamily="34" charset="0"/>
              </a:rPr>
              <a:t>f(x, y)</a:t>
            </a:r>
            <a:r>
              <a:rPr lang="en-US" altLang="en-US" sz="2000" dirty="0">
                <a:latin typeface="Arial" panose="020B0604020202020204" pitchFamily="34" charset="0"/>
              </a:rPr>
              <a:t> for grayscale (2D)</a:t>
            </a:r>
          </a:p>
          <a:p>
            <a:pPr lvl="1" eaLnBrk="0" fontAlgn="base" hangingPunct="0">
              <a:lnSpc>
                <a:spcPct val="150000"/>
              </a:lnSpc>
              <a:spcBef>
                <a:spcPct val="0"/>
              </a:spcBef>
              <a:spcAft>
                <a:spcPct val="0"/>
              </a:spcAft>
            </a:pPr>
            <a:r>
              <a:rPr lang="en-US" altLang="en-US" sz="2000" b="1" dirty="0">
                <a:latin typeface="Arial" panose="020B0604020202020204" pitchFamily="34" charset="0"/>
              </a:rPr>
              <a:t>f(x, y, c)</a:t>
            </a:r>
            <a:r>
              <a:rPr lang="en-US" altLang="en-US" sz="2000" dirty="0">
                <a:latin typeface="Arial" panose="020B0604020202020204" pitchFamily="34" charset="0"/>
              </a:rPr>
              <a:t> for color (3D), where c = channel (R, G, B)</a:t>
            </a:r>
          </a:p>
          <a:p>
            <a:pPr eaLnBrk="0" fontAlgn="base" hangingPunct="0">
              <a:lnSpc>
                <a:spcPct val="150000"/>
              </a:lnSpc>
              <a:spcBef>
                <a:spcPct val="0"/>
              </a:spcBef>
              <a:spcAft>
                <a:spcPct val="0"/>
              </a:spcAft>
            </a:pPr>
            <a:r>
              <a:rPr lang="en-US" altLang="en-US" sz="2000" dirty="0">
                <a:latin typeface="Arial" panose="020B0604020202020204" pitchFamily="34" charset="0"/>
              </a:rPr>
              <a:t>The color image </a:t>
            </a:r>
            <a:r>
              <a:rPr lang="en-US" altLang="en-US" sz="2000" b="1" dirty="0">
                <a:latin typeface="Arial" panose="020B0604020202020204" pitchFamily="34" charset="0"/>
              </a:rPr>
              <a:t>no longer</a:t>
            </a:r>
            <a:r>
              <a:rPr lang="en-US" altLang="en-US" sz="2000" dirty="0">
                <a:latin typeface="Arial" panose="020B0604020202020204" pitchFamily="34" charset="0"/>
              </a:rPr>
              <a:t> has a </a:t>
            </a:r>
            <a:r>
              <a:rPr lang="en-US" altLang="en-US" sz="2000" b="1" dirty="0">
                <a:latin typeface="Arial" panose="020B0604020202020204" pitchFamily="34" charset="0"/>
              </a:rPr>
              <a:t>single intensity value</a:t>
            </a:r>
            <a:r>
              <a:rPr lang="en-US" altLang="en-US" sz="2000" dirty="0">
                <a:latin typeface="Arial" panose="020B0604020202020204" pitchFamily="34" charset="0"/>
              </a:rPr>
              <a:t>, instead it is a </a:t>
            </a:r>
            <a:r>
              <a:rPr lang="en-US" altLang="en-US" sz="2000" b="1" dirty="0">
                <a:latin typeface="Arial" panose="020B0604020202020204" pitchFamily="34" charset="0"/>
              </a:rPr>
              <a:t>vector</a:t>
            </a:r>
            <a:r>
              <a:rPr lang="en-US" altLang="en-US" sz="2000" dirty="0">
                <a:latin typeface="Arial" panose="020B0604020202020204" pitchFamily="34" charset="0"/>
              </a:rPr>
              <a:t>, that </a:t>
            </a:r>
            <a:r>
              <a:rPr lang="en-US" altLang="en-US" sz="2000" b="1" dirty="0">
                <a:latin typeface="Arial" panose="020B0604020202020204" pitchFamily="34" charset="0"/>
              </a:rPr>
              <a:t>holds three different intensity values</a:t>
            </a:r>
            <a:r>
              <a:rPr lang="en-US" altLang="en-US" sz="2000" dirty="0">
                <a:latin typeface="Arial" panose="020B0604020202020204" pitchFamily="34" charset="0"/>
              </a:rPr>
              <a:t> e.g., R, G and B.</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Therefore, if image is a function, the</a:t>
            </a:r>
            <a:r>
              <a:rPr lang="en-US" altLang="en-US" sz="2000" dirty="0">
                <a:latin typeface="Arial" panose="020B0604020202020204" pitchFamily="34" charset="0"/>
              </a:rPr>
              <a:t>n </a:t>
            </a:r>
            <a:r>
              <a:rPr lang="en-US" altLang="en-US" sz="2000" b="1" dirty="0">
                <a:latin typeface="Arial" panose="020B0604020202020204" pitchFamily="34" charset="0"/>
              </a:rPr>
              <a:t>we can do what we can do with a function</a:t>
            </a:r>
            <a:r>
              <a:rPr lang="en-US" altLang="en-US" sz="2000" dirty="0">
                <a:latin typeface="Arial" panose="020B0604020202020204" pitchFamily="34" charset="0"/>
              </a:rPr>
              <a:t> e.g., adding two image, subtracting them etc.</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540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5AF65AB-A29A-80FB-6C59-C02732CC6F9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8902263-BDEB-E175-A68C-1CC39D1064D6}"/>
              </a:ext>
            </a:extLst>
          </p:cNvPr>
          <p:cNvSpPr>
            <a:spLocks noGrp="1"/>
          </p:cNvSpPr>
          <p:nvPr>
            <p:ph type="title"/>
          </p:nvPr>
        </p:nvSpPr>
        <p:spPr/>
        <p:txBody>
          <a:bodyPr/>
          <a:lstStyle/>
          <a:p>
            <a:r>
              <a:rPr lang="en-US" dirty="0"/>
              <a:t>    Image as a function</a:t>
            </a:r>
          </a:p>
        </p:txBody>
      </p:sp>
      <p:sp>
        <p:nvSpPr>
          <p:cNvPr id="5" name="Footer Placeholder 4">
            <a:extLst>
              <a:ext uri="{FF2B5EF4-FFF2-40B4-BE49-F238E27FC236}">
                <a16:creationId xmlns="" xmlns:a16="http://schemas.microsoft.com/office/drawing/2014/main" id="{7869ACB5-54E5-C6F4-271D-25985D41464A}"/>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04AB82A3-9F56-80A0-9591-3EDBDB8B0B28}"/>
              </a:ext>
            </a:extLst>
          </p:cNvPr>
          <p:cNvSpPr>
            <a:spLocks noGrp="1"/>
          </p:cNvSpPr>
          <p:nvPr>
            <p:ph type="sldNum" sz="quarter" idx="12"/>
          </p:nvPr>
        </p:nvSpPr>
        <p:spPr/>
        <p:txBody>
          <a:bodyPr/>
          <a:lstStyle/>
          <a:p>
            <a:fld id="{CC529A1F-6900-4D36-92AC-B7647C1D9DDB}" type="slidenum">
              <a:rPr lang="en-US" smtClean="0"/>
              <a:t>14</a:t>
            </a:fld>
            <a:endParaRPr lang="en-US"/>
          </a:p>
        </p:txBody>
      </p:sp>
      <p:sp>
        <p:nvSpPr>
          <p:cNvPr id="8" name="Rectangle 1">
            <a:extLst>
              <a:ext uri="{FF2B5EF4-FFF2-40B4-BE49-F238E27FC236}">
                <a16:creationId xmlns="" xmlns:a16="http://schemas.microsoft.com/office/drawing/2014/main" id="{57EC47A5-41BA-4B10-88A1-B98BD13F1AD6}"/>
              </a:ext>
            </a:extLst>
          </p:cNvPr>
          <p:cNvSpPr>
            <a:spLocks noGrp="1" noChangeArrowheads="1"/>
          </p:cNvSpPr>
          <p:nvPr>
            <p:ph idx="1"/>
          </p:nvPr>
        </p:nvSpPr>
        <p:spPr bwMode="auto">
          <a:xfrm>
            <a:off x="250324" y="2299087"/>
            <a:ext cx="11326403" cy="105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b="1" dirty="0">
                <a:latin typeface="Arial" panose="020B0604020202020204" pitchFamily="34" charset="0"/>
              </a:rPr>
              <a:t>Adding two images</a:t>
            </a:r>
          </a:p>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E94CD5C4-8FC9-08E1-533E-2051014EDD50}"/>
              </a:ext>
            </a:extLst>
          </p:cNvPr>
          <p:cNvPicPr>
            <a:picLocks noChangeAspect="1"/>
          </p:cNvPicPr>
          <p:nvPr/>
        </p:nvPicPr>
        <p:blipFill>
          <a:blip r:embed="rId2"/>
          <a:stretch>
            <a:fillRect/>
          </a:stretch>
        </p:blipFill>
        <p:spPr>
          <a:xfrm>
            <a:off x="7107739" y="1427935"/>
            <a:ext cx="4905375" cy="3543300"/>
          </a:xfrm>
          <a:prstGeom prst="rect">
            <a:avLst/>
          </a:prstGeom>
        </p:spPr>
      </p:pic>
      <p:pic>
        <p:nvPicPr>
          <p:cNvPr id="7" name="Picture 6">
            <a:extLst>
              <a:ext uri="{FF2B5EF4-FFF2-40B4-BE49-F238E27FC236}">
                <a16:creationId xmlns="" xmlns:a16="http://schemas.microsoft.com/office/drawing/2014/main" id="{689B13D2-AA46-BDCB-7374-14102DADB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456" y="1243935"/>
            <a:ext cx="3094540" cy="2329866"/>
          </a:xfrm>
          <a:prstGeom prst="rect">
            <a:avLst/>
          </a:prstGeom>
        </p:spPr>
      </p:pic>
      <p:pic>
        <p:nvPicPr>
          <p:cNvPr id="10" name="Picture 9">
            <a:extLst>
              <a:ext uri="{FF2B5EF4-FFF2-40B4-BE49-F238E27FC236}">
                <a16:creationId xmlns="" xmlns:a16="http://schemas.microsoft.com/office/drawing/2014/main" id="{84C97A60-5952-05C7-BE31-44F895CEC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712" y="3582853"/>
            <a:ext cx="3818027" cy="2540723"/>
          </a:xfrm>
          <a:prstGeom prst="rect">
            <a:avLst/>
          </a:prstGeom>
        </p:spPr>
      </p:pic>
    </p:spTree>
    <p:extLst>
      <p:ext uri="{BB962C8B-B14F-4D97-AF65-F5344CB8AC3E}">
        <p14:creationId xmlns:p14="http://schemas.microsoft.com/office/powerpoint/2010/main" val="868344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017268-6697-AF47-F400-4FF363742B7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017E20F-1520-9DDA-C77C-7E61D0755796}"/>
              </a:ext>
            </a:extLst>
          </p:cNvPr>
          <p:cNvSpPr>
            <a:spLocks noGrp="1"/>
          </p:cNvSpPr>
          <p:nvPr>
            <p:ph type="title"/>
          </p:nvPr>
        </p:nvSpPr>
        <p:spPr/>
        <p:txBody>
          <a:bodyPr/>
          <a:lstStyle/>
          <a:p>
            <a:r>
              <a:rPr lang="en-US" dirty="0"/>
              <a:t>    Image as a function</a:t>
            </a:r>
          </a:p>
        </p:txBody>
      </p:sp>
      <p:sp>
        <p:nvSpPr>
          <p:cNvPr id="5" name="Footer Placeholder 4">
            <a:extLst>
              <a:ext uri="{FF2B5EF4-FFF2-40B4-BE49-F238E27FC236}">
                <a16:creationId xmlns="" xmlns:a16="http://schemas.microsoft.com/office/drawing/2014/main" id="{D3483E5C-5BBE-8B57-37F8-EC14290AC9B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27B1F45-B084-2E03-3B52-30BF595F17CD}"/>
              </a:ext>
            </a:extLst>
          </p:cNvPr>
          <p:cNvSpPr>
            <a:spLocks noGrp="1"/>
          </p:cNvSpPr>
          <p:nvPr>
            <p:ph type="sldNum" sz="quarter" idx="12"/>
          </p:nvPr>
        </p:nvSpPr>
        <p:spPr/>
        <p:txBody>
          <a:bodyPr/>
          <a:lstStyle/>
          <a:p>
            <a:fld id="{CC529A1F-6900-4D36-92AC-B7647C1D9DDB}" type="slidenum">
              <a:rPr lang="en-US" smtClean="0"/>
              <a:t>15</a:t>
            </a:fld>
            <a:endParaRPr lang="en-US"/>
          </a:p>
        </p:txBody>
      </p:sp>
      <p:sp>
        <p:nvSpPr>
          <p:cNvPr id="8" name="Rectangle 1">
            <a:extLst>
              <a:ext uri="{FF2B5EF4-FFF2-40B4-BE49-F238E27FC236}">
                <a16:creationId xmlns="" xmlns:a16="http://schemas.microsoft.com/office/drawing/2014/main" id="{6006E199-DBA2-C416-CB9C-DE9F742C9584}"/>
              </a:ext>
            </a:extLst>
          </p:cNvPr>
          <p:cNvSpPr>
            <a:spLocks noGrp="1" noChangeArrowheads="1"/>
          </p:cNvSpPr>
          <p:nvPr>
            <p:ph idx="1"/>
          </p:nvPr>
        </p:nvSpPr>
        <p:spPr bwMode="auto">
          <a:xfrm>
            <a:off x="157856" y="1159385"/>
            <a:ext cx="3844538"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b="1" dirty="0">
                <a:latin typeface="Arial" panose="020B0604020202020204" pitchFamily="34" charset="0"/>
              </a:rPr>
              <a:t>Subtracting</a:t>
            </a:r>
            <a:r>
              <a:rPr lang="en-US" altLang="en-US" sz="2400" dirty="0">
                <a:latin typeface="Arial" panose="020B0604020202020204" pitchFamily="34" charset="0"/>
              </a:rPr>
              <a:t> two images</a:t>
            </a:r>
          </a:p>
          <a:p>
            <a:pPr lvl="1" eaLnBrk="0" fontAlgn="base" hangingPunct="0">
              <a:lnSpc>
                <a:spcPct val="150000"/>
              </a:lnSpc>
              <a:spcBef>
                <a:spcPct val="0"/>
              </a:spcBef>
              <a:spcAft>
                <a:spcPct val="0"/>
              </a:spcAft>
            </a:pPr>
            <a:r>
              <a:rPr lang="en-US" altLang="en-US" sz="2000" b="1" dirty="0">
                <a:latin typeface="Arial" panose="020B0604020202020204" pitchFamily="34" charset="0"/>
              </a:rPr>
              <a:t>Dolphin – car</a:t>
            </a:r>
          </a:p>
          <a:p>
            <a:pPr eaLnBrk="0" fontAlgn="base" hangingPunct="0">
              <a:lnSpc>
                <a:spcPct val="150000"/>
              </a:lnSpc>
              <a:spcBef>
                <a:spcPct val="0"/>
              </a:spcBef>
              <a:spcAft>
                <a:spcPct val="0"/>
              </a:spcAft>
            </a:pPr>
            <a:r>
              <a:rPr lang="en-US" altLang="en-US" sz="2400" dirty="0">
                <a:latin typeface="Arial" panose="020B0604020202020204" pitchFamily="34" charset="0"/>
              </a:rPr>
              <a:t>Subtracting one image from another </a:t>
            </a:r>
            <a:r>
              <a:rPr lang="en-US" altLang="en-US" sz="2400" b="1" dirty="0">
                <a:latin typeface="Arial" panose="020B0604020202020204" pitchFamily="34" charset="0"/>
              </a:rPr>
              <a:t>highlights differences</a:t>
            </a:r>
            <a:r>
              <a:rPr lang="en-US" altLang="en-US" sz="2400" dirty="0">
                <a:latin typeface="Arial" panose="020B0604020202020204" pitchFamily="34" charset="0"/>
              </a:rPr>
              <a:t> between them.</a:t>
            </a:r>
          </a:p>
          <a:p>
            <a:pPr eaLnBrk="0" fontAlgn="base" hangingPunct="0">
              <a:lnSpc>
                <a:spcPct val="150000"/>
              </a:lnSpc>
              <a:spcBef>
                <a:spcPct val="0"/>
              </a:spcBef>
              <a:spcAft>
                <a:spcPct val="0"/>
              </a:spcAft>
            </a:pPr>
            <a:r>
              <a:rPr lang="en-US" altLang="en-US" sz="2400" dirty="0">
                <a:latin typeface="Arial" panose="020B0604020202020204" pitchFamily="34" charset="0"/>
              </a:rPr>
              <a:t>Often used in </a:t>
            </a:r>
            <a:r>
              <a:rPr lang="en-US" altLang="en-US" sz="2400" b="1" dirty="0">
                <a:latin typeface="Arial" panose="020B0604020202020204" pitchFamily="34" charset="0"/>
              </a:rPr>
              <a:t>motion detection</a:t>
            </a:r>
            <a:r>
              <a:rPr lang="en-US" altLang="en-US" sz="2400" dirty="0">
                <a:latin typeface="Arial" panose="020B0604020202020204" pitchFamily="34" charset="0"/>
              </a:rPr>
              <a:t> or change analysis.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735B8717-4F2D-93DC-6BD2-3F7C30C27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879" y="1187173"/>
            <a:ext cx="3094540" cy="2329866"/>
          </a:xfrm>
          <a:prstGeom prst="rect">
            <a:avLst/>
          </a:prstGeom>
        </p:spPr>
      </p:pic>
      <p:pic>
        <p:nvPicPr>
          <p:cNvPr id="10" name="Picture 9">
            <a:extLst>
              <a:ext uri="{FF2B5EF4-FFF2-40B4-BE49-F238E27FC236}">
                <a16:creationId xmlns="" xmlns:a16="http://schemas.microsoft.com/office/drawing/2014/main" id="{FF10D550-57CC-5AAD-2251-CD931AA9B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448" y="3616568"/>
            <a:ext cx="3818027" cy="2540723"/>
          </a:xfrm>
          <a:prstGeom prst="rect">
            <a:avLst/>
          </a:prstGeom>
        </p:spPr>
      </p:pic>
      <p:pic>
        <p:nvPicPr>
          <p:cNvPr id="4" name="Picture 3">
            <a:extLst>
              <a:ext uri="{FF2B5EF4-FFF2-40B4-BE49-F238E27FC236}">
                <a16:creationId xmlns="" xmlns:a16="http://schemas.microsoft.com/office/drawing/2014/main" id="{12B3776D-F765-2C02-3C0A-612AFFBB2AE3}"/>
              </a:ext>
            </a:extLst>
          </p:cNvPr>
          <p:cNvPicPr>
            <a:picLocks noChangeAspect="1"/>
          </p:cNvPicPr>
          <p:nvPr/>
        </p:nvPicPr>
        <p:blipFill>
          <a:blip r:embed="rId5"/>
          <a:stretch>
            <a:fillRect/>
          </a:stretch>
        </p:blipFill>
        <p:spPr>
          <a:xfrm>
            <a:off x="7286625" y="1469782"/>
            <a:ext cx="4905375" cy="3543300"/>
          </a:xfrm>
          <a:prstGeom prst="rect">
            <a:avLst/>
          </a:prstGeom>
        </p:spPr>
      </p:pic>
    </p:spTree>
    <p:extLst>
      <p:ext uri="{BB962C8B-B14F-4D97-AF65-F5344CB8AC3E}">
        <p14:creationId xmlns:p14="http://schemas.microsoft.com/office/powerpoint/2010/main" val="185953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B6D9BBF-D58D-788F-DCC8-62C2FF48FF80}"/>
            </a:ext>
          </a:extLst>
        </p:cNvPr>
        <p:cNvGrpSpPr/>
        <p:nvPr/>
      </p:nvGrpSpPr>
      <p:grpSpPr>
        <a:xfrm>
          <a:off x="0" y="0"/>
          <a:ext cx="0" cy="0"/>
          <a:chOff x="0" y="0"/>
          <a:chExt cx="0" cy="0"/>
        </a:xfrm>
      </p:grpSpPr>
      <p:pic>
        <p:nvPicPr>
          <p:cNvPr id="9" name="Picture 8">
            <a:extLst>
              <a:ext uri="{FF2B5EF4-FFF2-40B4-BE49-F238E27FC236}">
                <a16:creationId xmlns="" xmlns:a16="http://schemas.microsoft.com/office/drawing/2014/main" id="{52B140AD-9F00-6734-6733-AAA91C8EEE5E}"/>
              </a:ext>
            </a:extLst>
          </p:cNvPr>
          <p:cNvPicPr>
            <a:picLocks noChangeAspect="1"/>
          </p:cNvPicPr>
          <p:nvPr/>
        </p:nvPicPr>
        <p:blipFill>
          <a:blip r:embed="rId3"/>
          <a:stretch>
            <a:fillRect/>
          </a:stretch>
        </p:blipFill>
        <p:spPr>
          <a:xfrm>
            <a:off x="1492025" y="3259483"/>
            <a:ext cx="3264908" cy="1190163"/>
          </a:xfrm>
          <a:prstGeom prst="rect">
            <a:avLst/>
          </a:prstGeom>
        </p:spPr>
      </p:pic>
      <p:pic>
        <p:nvPicPr>
          <p:cNvPr id="13" name="Picture 12">
            <a:extLst>
              <a:ext uri="{FF2B5EF4-FFF2-40B4-BE49-F238E27FC236}">
                <a16:creationId xmlns="" xmlns:a16="http://schemas.microsoft.com/office/drawing/2014/main" id="{57C56FEA-F8F1-C667-1A97-EEED4D6E0926}"/>
              </a:ext>
            </a:extLst>
          </p:cNvPr>
          <p:cNvPicPr>
            <a:picLocks noChangeAspect="1"/>
          </p:cNvPicPr>
          <p:nvPr/>
        </p:nvPicPr>
        <p:blipFill>
          <a:blip r:embed="rId4"/>
          <a:stretch>
            <a:fillRect/>
          </a:stretch>
        </p:blipFill>
        <p:spPr>
          <a:xfrm>
            <a:off x="6494695" y="981204"/>
            <a:ext cx="5641653" cy="4155874"/>
          </a:xfrm>
          <a:prstGeom prst="rect">
            <a:avLst/>
          </a:prstGeom>
        </p:spPr>
      </p:pic>
      <p:sp>
        <p:nvSpPr>
          <p:cNvPr id="2" name="Title 1">
            <a:extLst>
              <a:ext uri="{FF2B5EF4-FFF2-40B4-BE49-F238E27FC236}">
                <a16:creationId xmlns="" xmlns:a16="http://schemas.microsoft.com/office/drawing/2014/main" id="{A596CC8C-4599-A248-E4EE-8E9A1EB61CBF}"/>
              </a:ext>
            </a:extLst>
          </p:cNvPr>
          <p:cNvSpPr>
            <a:spLocks noGrp="1"/>
          </p:cNvSpPr>
          <p:nvPr>
            <p:ph type="title"/>
          </p:nvPr>
        </p:nvSpPr>
        <p:spPr/>
        <p:txBody>
          <a:bodyPr/>
          <a:lstStyle/>
          <a:p>
            <a:r>
              <a:rPr lang="en-US" dirty="0"/>
              <a:t>    Perspective Projection of an image</a:t>
            </a:r>
          </a:p>
        </p:txBody>
      </p:sp>
      <p:sp>
        <p:nvSpPr>
          <p:cNvPr id="5" name="Footer Placeholder 4">
            <a:extLst>
              <a:ext uri="{FF2B5EF4-FFF2-40B4-BE49-F238E27FC236}">
                <a16:creationId xmlns="" xmlns:a16="http://schemas.microsoft.com/office/drawing/2014/main" id="{F774148E-E506-A761-1E8B-74559795EDDF}"/>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96506167-F2B2-F228-AA26-B18D26B05C2C}"/>
              </a:ext>
            </a:extLst>
          </p:cNvPr>
          <p:cNvSpPr>
            <a:spLocks noGrp="1"/>
          </p:cNvSpPr>
          <p:nvPr>
            <p:ph type="sldNum" sz="quarter" idx="12"/>
          </p:nvPr>
        </p:nvSpPr>
        <p:spPr/>
        <p:txBody>
          <a:bodyPr/>
          <a:lstStyle/>
          <a:p>
            <a:fld id="{CC529A1F-6900-4D36-92AC-B7647C1D9DDB}" type="slidenum">
              <a:rPr lang="en-US" smtClean="0"/>
              <a:t>16</a:t>
            </a:fld>
            <a:endParaRPr lang="en-US"/>
          </a:p>
        </p:txBody>
      </p:sp>
      <p:sp>
        <p:nvSpPr>
          <p:cNvPr id="8" name="Rectangle 1">
            <a:extLst>
              <a:ext uri="{FF2B5EF4-FFF2-40B4-BE49-F238E27FC236}">
                <a16:creationId xmlns="" xmlns:a16="http://schemas.microsoft.com/office/drawing/2014/main" id="{351448AF-571B-74D2-30E4-60E184487E49}"/>
              </a:ext>
            </a:extLst>
          </p:cNvPr>
          <p:cNvSpPr>
            <a:spLocks noGrp="1" noChangeArrowheads="1"/>
          </p:cNvSpPr>
          <p:nvPr>
            <p:ph idx="1"/>
          </p:nvPr>
        </p:nvSpPr>
        <p:spPr bwMode="auto">
          <a:xfrm>
            <a:off x="137307" y="1208983"/>
            <a:ext cx="11770441" cy="335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How</a:t>
            </a:r>
            <a:r>
              <a:rPr lang="en-US" altLang="en-US" sz="2000" dirty="0">
                <a:latin typeface="Arial" panose="020B0604020202020204" pitchFamily="34" charset="0"/>
              </a:rPr>
              <a:t> Cameras See the </a:t>
            </a:r>
            <a:r>
              <a:rPr lang="en-US" altLang="en-US" sz="2000" b="1" dirty="0">
                <a:latin typeface="Arial" panose="020B0604020202020204" pitchFamily="34" charset="0"/>
              </a:rPr>
              <a:t>3D World in 2D</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A </a:t>
            </a:r>
            <a:r>
              <a:rPr kumimoji="0" lang="en-US" altLang="en-US" sz="2000" b="1" i="0" u="none" strike="noStrike" cap="none" normalizeH="0" baseline="0" dirty="0">
                <a:ln>
                  <a:noFill/>
                </a:ln>
                <a:solidFill>
                  <a:schemeClr val="tx1"/>
                </a:solidFill>
                <a:effectLst/>
                <a:latin typeface="Arial" panose="020B0604020202020204" pitchFamily="34" charset="0"/>
              </a:rPr>
              <a:t>geometric transformation </a:t>
            </a:r>
            <a:r>
              <a:rPr kumimoji="0" lang="en-US" altLang="en-US" sz="2000" b="0" i="0" u="none" strike="noStrike" cap="none" normalizeH="0" baseline="0" dirty="0">
                <a:ln>
                  <a:noFill/>
                </a:ln>
                <a:solidFill>
                  <a:schemeClr val="tx1"/>
                </a:solidFill>
                <a:effectLst/>
                <a:latin typeface="Arial" panose="020B0604020202020204" pitchFamily="34" charset="0"/>
              </a:rPr>
              <a:t>from </a:t>
            </a:r>
            <a:r>
              <a:rPr kumimoji="0" lang="en-US" altLang="en-US" sz="2000" b="1" i="0" u="none" strike="noStrike" cap="none" normalizeH="0" baseline="0" dirty="0">
                <a:ln>
                  <a:noFill/>
                </a:ln>
                <a:solidFill>
                  <a:schemeClr val="tx1"/>
                </a:solidFill>
                <a:effectLst/>
                <a:latin typeface="Arial" panose="020B0604020202020204" pitchFamily="34" charset="0"/>
              </a:rPr>
              <a:t>3D to 2D</a:t>
            </a:r>
          </a:p>
          <a:p>
            <a:pPr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Models</a:t>
            </a:r>
            <a:r>
              <a:rPr kumimoji="0" lang="en-US" altLang="en-US" sz="2000" b="0" i="0" u="none" strike="noStrike" cap="none" normalizeH="0" baseline="0" dirty="0">
                <a:ln>
                  <a:noFill/>
                </a:ln>
                <a:solidFill>
                  <a:schemeClr val="tx1"/>
                </a:solidFill>
                <a:effectLst/>
                <a:latin typeface="Arial" panose="020B0604020202020204" pitchFamily="34" charset="0"/>
              </a:rPr>
              <a:t> how cameras or human eyes </a:t>
            </a:r>
            <a:r>
              <a:rPr kumimoji="0" lang="en-US" altLang="en-US" sz="2000" b="1" i="0" u="none" strike="noStrike" cap="none" normalizeH="0" baseline="0" dirty="0">
                <a:ln>
                  <a:noFill/>
                </a:ln>
                <a:solidFill>
                  <a:schemeClr val="tx1"/>
                </a:solidFill>
                <a:effectLst/>
                <a:latin typeface="Arial" panose="020B0604020202020204" pitchFamily="34" charset="0"/>
              </a:rPr>
              <a:t>perceive depth</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Objects </a:t>
            </a:r>
            <a:r>
              <a:rPr kumimoji="0" lang="en-US" altLang="en-US" sz="2000" b="1" i="0" u="none" strike="noStrike" cap="none" normalizeH="0" baseline="0" dirty="0">
                <a:ln>
                  <a:noFill/>
                </a:ln>
                <a:solidFill>
                  <a:schemeClr val="tx1"/>
                </a:solidFill>
                <a:effectLst/>
                <a:latin typeface="Arial" panose="020B0604020202020204" pitchFamily="34" charset="0"/>
              </a:rPr>
              <a:t>farther away appear smaller</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Uses a </a:t>
            </a:r>
            <a:r>
              <a:rPr kumimoji="0" lang="en-US" altLang="en-US" sz="2000" b="1" i="0" u="none" strike="noStrike" cap="none" normalizeH="0" baseline="0" dirty="0">
                <a:ln>
                  <a:noFill/>
                </a:ln>
                <a:solidFill>
                  <a:schemeClr val="tx1"/>
                </a:solidFill>
                <a:effectLst/>
                <a:latin typeface="Arial" panose="020B0604020202020204" pitchFamily="34" charset="0"/>
              </a:rPr>
              <a:t>pinhole camera </a:t>
            </a:r>
            <a:r>
              <a:rPr kumimoji="0" lang="en-US" altLang="en-US" sz="2000" b="0" i="0" u="none" strike="noStrike" cap="none" normalizeH="0" baseline="0" dirty="0">
                <a:ln>
                  <a:noFill/>
                </a:ln>
                <a:solidFill>
                  <a:schemeClr val="tx1"/>
                </a:solidFill>
                <a:effectLst/>
                <a:latin typeface="Arial" panose="020B0604020202020204" pitchFamily="34" charset="0"/>
              </a:rPr>
              <a:t>model</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Formula:</a:t>
            </a:r>
          </a:p>
          <a:p>
            <a:pPr eaLnBrk="0" fontAlgn="base" hangingPunct="0">
              <a:lnSpc>
                <a:spcPct val="150000"/>
              </a:lnSpc>
              <a:spcBef>
                <a:spcPct val="0"/>
              </a:spcBef>
              <a:spcAft>
                <a:spcPct val="0"/>
              </a:spcAft>
            </a:pPr>
            <a:endParaRPr lang="en-US" altLang="en-US" sz="2000" dirty="0">
              <a:latin typeface="Arial" panose="020B0604020202020204" pitchFamily="34" charset="0"/>
            </a:endParaRPr>
          </a:p>
        </p:txBody>
      </p:sp>
      <p:pic>
        <p:nvPicPr>
          <p:cNvPr id="15" name="Picture 14">
            <a:extLst>
              <a:ext uri="{FF2B5EF4-FFF2-40B4-BE49-F238E27FC236}">
                <a16:creationId xmlns="" xmlns:a16="http://schemas.microsoft.com/office/drawing/2014/main" id="{657CE902-1ED8-92DC-BE0A-80D1459AE3D5}"/>
              </a:ext>
            </a:extLst>
          </p:cNvPr>
          <p:cNvPicPr>
            <a:picLocks noChangeAspect="1"/>
          </p:cNvPicPr>
          <p:nvPr/>
        </p:nvPicPr>
        <p:blipFill>
          <a:blip r:embed="rId5"/>
          <a:stretch>
            <a:fillRect/>
          </a:stretch>
        </p:blipFill>
        <p:spPr>
          <a:xfrm>
            <a:off x="1420616" y="4248788"/>
            <a:ext cx="3839753" cy="2559835"/>
          </a:xfrm>
          <a:prstGeom prst="rect">
            <a:avLst/>
          </a:prstGeom>
        </p:spPr>
      </p:pic>
    </p:spTree>
    <p:extLst>
      <p:ext uri="{BB962C8B-B14F-4D97-AF65-F5344CB8AC3E}">
        <p14:creationId xmlns:p14="http://schemas.microsoft.com/office/powerpoint/2010/main" val="2749406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7DDD26F-4E80-CFD9-AE43-576E084F41D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3BB7FD5C-678F-3593-A944-C80A36FBFE7C}"/>
              </a:ext>
            </a:extLst>
          </p:cNvPr>
          <p:cNvSpPr>
            <a:spLocks noGrp="1"/>
          </p:cNvSpPr>
          <p:nvPr>
            <p:ph type="title"/>
          </p:nvPr>
        </p:nvSpPr>
        <p:spPr/>
        <p:txBody>
          <a:bodyPr/>
          <a:lstStyle/>
          <a:p>
            <a:r>
              <a:rPr lang="en-US" dirty="0"/>
              <a:t>    Perspective Projection of an image</a:t>
            </a:r>
          </a:p>
        </p:txBody>
      </p:sp>
      <p:sp>
        <p:nvSpPr>
          <p:cNvPr id="5" name="Footer Placeholder 4">
            <a:extLst>
              <a:ext uri="{FF2B5EF4-FFF2-40B4-BE49-F238E27FC236}">
                <a16:creationId xmlns="" xmlns:a16="http://schemas.microsoft.com/office/drawing/2014/main" id="{43FE1508-8479-72B3-D7C1-229DF6F15A06}"/>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9C5D9B52-1985-671A-BC6B-5761754FA16D}"/>
              </a:ext>
            </a:extLst>
          </p:cNvPr>
          <p:cNvSpPr>
            <a:spLocks noGrp="1"/>
          </p:cNvSpPr>
          <p:nvPr>
            <p:ph type="sldNum" sz="quarter" idx="12"/>
          </p:nvPr>
        </p:nvSpPr>
        <p:spPr/>
        <p:txBody>
          <a:bodyPr/>
          <a:lstStyle/>
          <a:p>
            <a:fld id="{CC529A1F-6900-4D36-92AC-B7647C1D9DDB}" type="slidenum">
              <a:rPr lang="en-US" smtClean="0"/>
              <a:t>17</a:t>
            </a:fld>
            <a:endParaRPr lang="en-US"/>
          </a:p>
        </p:txBody>
      </p:sp>
      <p:sp>
        <p:nvSpPr>
          <p:cNvPr id="8" name="Rectangle 1">
            <a:extLst>
              <a:ext uri="{FF2B5EF4-FFF2-40B4-BE49-F238E27FC236}">
                <a16:creationId xmlns="" xmlns:a16="http://schemas.microsoft.com/office/drawing/2014/main" id="{D9CF35C9-F6AC-6B29-7743-4ECAF788B100}"/>
              </a:ext>
            </a:extLst>
          </p:cNvPr>
          <p:cNvSpPr>
            <a:spLocks noGrp="1" noChangeArrowheads="1"/>
          </p:cNvSpPr>
          <p:nvPr>
            <p:ph idx="1"/>
          </p:nvPr>
        </p:nvSpPr>
        <p:spPr bwMode="auto">
          <a:xfrm>
            <a:off x="87518" y="1185704"/>
            <a:ext cx="7334703"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dirty="0">
                <a:latin typeface="Arial" panose="020B0604020202020204" pitchFamily="34" charset="0"/>
              </a:rPr>
              <a:t>Derived from Renaissance art techniques</a:t>
            </a:r>
          </a:p>
          <a:p>
            <a:pPr eaLnBrk="0" fontAlgn="base" hangingPunct="0">
              <a:lnSpc>
                <a:spcPct val="150000"/>
              </a:lnSpc>
              <a:spcBef>
                <a:spcPct val="0"/>
              </a:spcBef>
              <a:spcAft>
                <a:spcPct val="0"/>
              </a:spcAft>
            </a:pPr>
            <a:r>
              <a:rPr kumimoji="0" lang="en-US" altLang="en-US" sz="2000" b="1" i="0" u="none" strike="noStrike" cap="none" normalizeH="0" baseline="0" dirty="0" smtClean="0">
                <a:ln>
                  <a:noFill/>
                </a:ln>
                <a:solidFill>
                  <a:schemeClr val="tx1"/>
                </a:solidFill>
                <a:effectLst/>
                <a:latin typeface="Arial" panose="020B0604020202020204" pitchFamily="34" charset="0"/>
              </a:rPr>
              <a:t>Goal</a:t>
            </a:r>
            <a:r>
              <a:rPr kumimoji="0" lang="en-US" altLang="en-US" sz="2000" b="0" i="0" u="none" strike="noStrike" cap="none" normalizeH="0" baseline="0" dirty="0">
                <a:ln>
                  <a:noFill/>
                </a:ln>
                <a:solidFill>
                  <a:schemeClr val="tx1"/>
                </a:solidFill>
                <a:effectLst/>
                <a:latin typeface="Arial" panose="020B0604020202020204" pitchFamily="34" charset="0"/>
              </a:rPr>
              <a:t>: Depict realistic depth on flat surfaces</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“Perspective” means seeing through from Latin </a:t>
            </a:r>
            <a:r>
              <a:rPr kumimoji="0" lang="en-US" altLang="en-US" sz="2000" b="0" i="0" u="none" strike="noStrike" cap="none" normalizeH="0" baseline="0" dirty="0" err="1">
                <a:ln>
                  <a:noFill/>
                </a:ln>
                <a:solidFill>
                  <a:schemeClr val="tx1"/>
                </a:solidFill>
                <a:effectLst/>
                <a:latin typeface="Arial" panose="020B0604020202020204" pitchFamily="34" charset="0"/>
              </a:rPr>
              <a:t>perspicere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50000"/>
              </a:lnSpc>
              <a:spcBef>
                <a:spcPct val="0"/>
              </a:spcBef>
              <a:spcAft>
                <a:spcPct val="0"/>
              </a:spcAft>
            </a:pPr>
            <a:r>
              <a:rPr lang="en-US" altLang="en-US" sz="2000" b="1" dirty="0">
                <a:latin typeface="Arial" panose="020B0604020202020204" pitchFamily="34" charset="0"/>
              </a:rPr>
              <a:t>Perspective projection </a:t>
            </a:r>
            <a:r>
              <a:rPr lang="en-US" altLang="en-US" sz="2000" dirty="0">
                <a:latin typeface="Arial" panose="020B0604020202020204" pitchFamily="34" charset="0"/>
              </a:rPr>
              <a:t>is a method in computer </a:t>
            </a:r>
            <a:r>
              <a:rPr lang="en-US" altLang="en-US" sz="2000" dirty="0" smtClean="0">
                <a:latin typeface="Arial" panose="020B0604020202020204" pitchFamily="34" charset="0"/>
              </a:rPr>
              <a:t>vision </a:t>
            </a:r>
            <a:r>
              <a:rPr lang="en-US" altLang="en-US" sz="2000" dirty="0">
                <a:latin typeface="Arial" panose="020B0604020202020204" pitchFamily="34" charset="0"/>
              </a:rPr>
              <a:t>that simulates how the human eye or a camera perceives the world in </a:t>
            </a:r>
            <a:r>
              <a:rPr lang="en-US" altLang="en-US" sz="2000" b="1" dirty="0">
                <a:latin typeface="Arial" panose="020B0604020202020204" pitchFamily="34" charset="0"/>
              </a:rPr>
              <a:t>three dimensions and projects it onto a two-dimensional</a:t>
            </a:r>
            <a:r>
              <a:rPr lang="en-US" altLang="en-US" sz="2000" dirty="0">
                <a:latin typeface="Arial" panose="020B0604020202020204" pitchFamily="34" charset="0"/>
              </a:rPr>
              <a:t> surface (like a screen or photo</a:t>
            </a:r>
            <a:r>
              <a:rPr lang="en-US" altLang="en-US" sz="2000" dirty="0" smtClean="0">
                <a:latin typeface="Arial" panose="020B0604020202020204" pitchFamily="34" charset="0"/>
              </a:rPr>
              <a:t>).</a:t>
            </a:r>
          </a:p>
          <a:p>
            <a:pPr eaLnBrk="0" fontAlgn="base" hangingPunct="0">
              <a:lnSpc>
                <a:spcPct val="150000"/>
              </a:lnSpc>
              <a:spcBef>
                <a:spcPct val="0"/>
              </a:spcBef>
              <a:spcAft>
                <a:spcPct val="0"/>
              </a:spcAft>
            </a:pPr>
            <a:r>
              <a:rPr lang="en-US" altLang="en-US" sz="2000" dirty="0" smtClean="0">
                <a:latin typeface="Arial" panose="020B0604020202020204" pitchFamily="34" charset="0"/>
              </a:rPr>
              <a:t>It is </a:t>
            </a:r>
            <a:r>
              <a:rPr lang="en-US" altLang="en-US" sz="2000" dirty="0">
                <a:latin typeface="Arial" panose="020B0604020202020204" pitchFamily="34" charset="0"/>
              </a:rPr>
              <a:t>a type of projection where </a:t>
            </a:r>
            <a:r>
              <a:rPr lang="en-US" altLang="en-US" sz="2000" b="1" dirty="0">
                <a:latin typeface="Arial" panose="020B0604020202020204" pitchFamily="34" charset="0"/>
              </a:rPr>
              <a:t>3D points are mapped onto a 2D plane</a:t>
            </a:r>
            <a:r>
              <a:rPr lang="en-US" altLang="en-US" sz="2000" dirty="0">
                <a:latin typeface="Arial" panose="020B0604020202020204" pitchFamily="34" charset="0"/>
              </a:rPr>
              <a:t> (like an image sensor or screen) using lines that all converge at a single point called the camera center (or focal point</a:t>
            </a:r>
            <a:r>
              <a:rPr lang="en-US" altLang="en-US" sz="2000" dirty="0" smtClean="0">
                <a:latin typeface="Arial" panose="020B0604020202020204" pitchFamily="34" charset="0"/>
              </a:rPr>
              <a:t>).</a:t>
            </a:r>
            <a:endParaRPr lang="en-US" altLang="en-US" sz="2000" dirty="0">
              <a:latin typeface="Arial" panose="020B0604020202020204" pitchFamily="34" charset="0"/>
            </a:endParaRPr>
          </a:p>
        </p:txBody>
      </p:sp>
      <p:pic>
        <p:nvPicPr>
          <p:cNvPr id="3" name="Picture 2">
            <a:extLst>
              <a:ext uri="{FF2B5EF4-FFF2-40B4-BE49-F238E27FC236}">
                <a16:creationId xmlns="" xmlns:a16="http://schemas.microsoft.com/office/drawing/2014/main" id="{F973BF1C-BB4B-9304-9F7D-CD7273960EE3}"/>
              </a:ext>
            </a:extLst>
          </p:cNvPr>
          <p:cNvPicPr>
            <a:picLocks noChangeAspect="1"/>
          </p:cNvPicPr>
          <p:nvPr/>
        </p:nvPicPr>
        <p:blipFill>
          <a:blip r:embed="rId3"/>
          <a:stretch>
            <a:fillRect/>
          </a:stretch>
        </p:blipFill>
        <p:spPr>
          <a:xfrm>
            <a:off x="7633592" y="3293563"/>
            <a:ext cx="4558408" cy="3507293"/>
          </a:xfrm>
          <a:prstGeom prst="rect">
            <a:avLst/>
          </a:prstGeom>
        </p:spPr>
      </p:pic>
      <p:pic>
        <p:nvPicPr>
          <p:cNvPr id="4" name="Picture 3">
            <a:extLst>
              <a:ext uri="{FF2B5EF4-FFF2-40B4-BE49-F238E27FC236}">
                <a16:creationId xmlns="" xmlns:a16="http://schemas.microsoft.com/office/drawing/2014/main" id="{3D11AB39-FE81-A233-E503-82F7AE786306}"/>
              </a:ext>
            </a:extLst>
          </p:cNvPr>
          <p:cNvPicPr>
            <a:picLocks noChangeAspect="1"/>
          </p:cNvPicPr>
          <p:nvPr/>
        </p:nvPicPr>
        <p:blipFill>
          <a:blip r:embed="rId4"/>
          <a:stretch>
            <a:fillRect/>
          </a:stretch>
        </p:blipFill>
        <p:spPr>
          <a:xfrm>
            <a:off x="8260421" y="1056053"/>
            <a:ext cx="3998895" cy="2248435"/>
          </a:xfrm>
          <a:prstGeom prst="rect">
            <a:avLst/>
          </a:prstGeom>
        </p:spPr>
      </p:pic>
    </p:spTree>
    <p:extLst>
      <p:ext uri="{BB962C8B-B14F-4D97-AF65-F5344CB8AC3E}">
        <p14:creationId xmlns:p14="http://schemas.microsoft.com/office/powerpoint/2010/main" val="362071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7DDD26F-4E80-CFD9-AE43-576E084F41D1}"/>
            </a:ext>
          </a:extLst>
        </p:cNvPr>
        <p:cNvGrpSpPr/>
        <p:nvPr/>
      </p:nvGrpSpPr>
      <p:grpSpPr>
        <a:xfrm>
          <a:off x="0" y="0"/>
          <a:ext cx="0" cy="0"/>
          <a:chOff x="0" y="0"/>
          <a:chExt cx="0" cy="0"/>
        </a:xfrm>
      </p:grpSpPr>
      <p:pic>
        <p:nvPicPr>
          <p:cNvPr id="12" name="Picture 11">
            <a:extLst>
              <a:ext uri="{FF2B5EF4-FFF2-40B4-BE49-F238E27FC236}">
                <a16:creationId xmlns="" xmlns:a16="http://schemas.microsoft.com/office/drawing/2014/main" id="{CABA5862-41AD-471A-FBFE-2026AB534BB4}"/>
              </a:ext>
            </a:extLst>
          </p:cNvPr>
          <p:cNvPicPr>
            <a:picLocks noChangeAspect="1"/>
          </p:cNvPicPr>
          <p:nvPr/>
        </p:nvPicPr>
        <p:blipFill>
          <a:blip r:embed="rId3"/>
          <a:stretch>
            <a:fillRect/>
          </a:stretch>
        </p:blipFill>
        <p:spPr>
          <a:xfrm>
            <a:off x="1358916" y="2960518"/>
            <a:ext cx="2679684" cy="945771"/>
          </a:xfrm>
          <a:prstGeom prst="rect">
            <a:avLst/>
          </a:prstGeom>
        </p:spPr>
      </p:pic>
      <p:sp>
        <p:nvSpPr>
          <p:cNvPr id="2" name="Title 1">
            <a:extLst>
              <a:ext uri="{FF2B5EF4-FFF2-40B4-BE49-F238E27FC236}">
                <a16:creationId xmlns="" xmlns:a16="http://schemas.microsoft.com/office/drawing/2014/main" id="{3BB7FD5C-678F-3593-A944-C80A36FBFE7C}"/>
              </a:ext>
            </a:extLst>
          </p:cNvPr>
          <p:cNvSpPr>
            <a:spLocks noGrp="1"/>
          </p:cNvSpPr>
          <p:nvPr>
            <p:ph type="title"/>
          </p:nvPr>
        </p:nvSpPr>
        <p:spPr/>
        <p:txBody>
          <a:bodyPr/>
          <a:lstStyle/>
          <a:p>
            <a:r>
              <a:rPr lang="en-US" dirty="0"/>
              <a:t>    Perspective Projection of an image</a:t>
            </a:r>
          </a:p>
        </p:txBody>
      </p:sp>
      <p:sp>
        <p:nvSpPr>
          <p:cNvPr id="5" name="Footer Placeholder 4">
            <a:extLst>
              <a:ext uri="{FF2B5EF4-FFF2-40B4-BE49-F238E27FC236}">
                <a16:creationId xmlns="" xmlns:a16="http://schemas.microsoft.com/office/drawing/2014/main" id="{43FE1508-8479-72B3-D7C1-229DF6F15A06}"/>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9C5D9B52-1985-671A-BC6B-5761754FA16D}"/>
              </a:ext>
            </a:extLst>
          </p:cNvPr>
          <p:cNvSpPr>
            <a:spLocks noGrp="1"/>
          </p:cNvSpPr>
          <p:nvPr>
            <p:ph type="sldNum" sz="quarter" idx="12"/>
          </p:nvPr>
        </p:nvSpPr>
        <p:spPr/>
        <p:txBody>
          <a:bodyPr/>
          <a:lstStyle/>
          <a:p>
            <a:fld id="{CC529A1F-6900-4D36-92AC-B7647C1D9DDB}" type="slidenum">
              <a:rPr lang="en-US" smtClean="0"/>
              <a:t>18</a:t>
            </a:fld>
            <a:endParaRPr lang="en-US"/>
          </a:p>
        </p:txBody>
      </p:sp>
      <p:sp>
        <p:nvSpPr>
          <p:cNvPr id="8" name="Rectangle 1">
            <a:extLst>
              <a:ext uri="{FF2B5EF4-FFF2-40B4-BE49-F238E27FC236}">
                <a16:creationId xmlns="" xmlns:a16="http://schemas.microsoft.com/office/drawing/2014/main" id="{D9CF35C9-F6AC-6B29-7743-4ECAF788B100}"/>
              </a:ext>
            </a:extLst>
          </p:cNvPr>
          <p:cNvSpPr>
            <a:spLocks noGrp="1" noChangeArrowheads="1"/>
          </p:cNvSpPr>
          <p:nvPr>
            <p:ph idx="1"/>
          </p:nvPr>
        </p:nvSpPr>
        <p:spPr bwMode="auto">
          <a:xfrm>
            <a:off x="157856" y="1529357"/>
            <a:ext cx="838542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000" b="0" i="0" u="none" strike="noStrike" cap="none" normalizeH="0" baseline="0" dirty="0" smtClean="0">
                <a:ln>
                  <a:noFill/>
                </a:ln>
                <a:solidFill>
                  <a:schemeClr val="tx1"/>
                </a:solidFill>
                <a:effectLst/>
                <a:latin typeface="Arial" panose="020B0604020202020204" pitchFamily="34" charset="0"/>
              </a:rPr>
              <a:t>Given </a:t>
            </a:r>
            <a:r>
              <a:rPr kumimoji="0" lang="en-US" altLang="en-US" sz="2000" b="0" i="0" u="none" strike="noStrike" cap="none" normalizeH="0" baseline="0" dirty="0">
                <a:ln>
                  <a:noFill/>
                </a:ln>
                <a:solidFill>
                  <a:schemeClr val="tx1"/>
                </a:solidFill>
                <a:effectLst/>
                <a:latin typeface="Arial" panose="020B0604020202020204" pitchFamily="34" charset="0"/>
              </a:rPr>
              <a:t>a </a:t>
            </a:r>
            <a:r>
              <a:rPr kumimoji="0" lang="en-US" altLang="en-US" sz="2000" b="1" i="0" u="none" strike="noStrike" cap="none" normalizeH="0" baseline="0" dirty="0">
                <a:ln>
                  <a:noFill/>
                </a:ln>
                <a:solidFill>
                  <a:schemeClr val="tx1"/>
                </a:solidFill>
                <a:effectLst/>
                <a:latin typeface="Arial" panose="020B0604020202020204" pitchFamily="34" charset="0"/>
              </a:rPr>
              <a:t>3D point </a:t>
            </a:r>
            <a:r>
              <a:rPr kumimoji="0" lang="en-US" altLang="en-US" sz="2000" b="0" i="0" u="none" strike="noStrike" cap="none" normalizeH="0" baseline="0" dirty="0">
                <a:ln>
                  <a:noFill/>
                </a:ln>
                <a:solidFill>
                  <a:schemeClr val="tx1"/>
                </a:solidFill>
                <a:effectLst/>
                <a:latin typeface="Arial" panose="020B0604020202020204" pitchFamily="34" charset="0"/>
              </a:rPr>
              <a:t>in camera coordinates </a:t>
            </a:r>
            <a:r>
              <a:rPr kumimoji="0" lang="en-US" altLang="en-US" sz="2000" b="1" i="0" u="none" strike="noStrike" cap="none" normalizeH="0" baseline="0" dirty="0">
                <a:ln>
                  <a:noFill/>
                </a:ln>
                <a:solidFill>
                  <a:schemeClr val="tx1"/>
                </a:solidFill>
                <a:effectLst/>
                <a:latin typeface="Arial" panose="020B0604020202020204" pitchFamily="34" charset="0"/>
              </a:rPr>
              <a:t>(𝑋,𝑌,𝑍):</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Z: </a:t>
            </a:r>
            <a:r>
              <a:rPr kumimoji="0" lang="en-US" altLang="en-US" sz="2000" b="1" i="0" u="none" strike="noStrike" cap="none" normalizeH="0" baseline="0" dirty="0">
                <a:ln>
                  <a:noFill/>
                </a:ln>
                <a:solidFill>
                  <a:schemeClr val="tx1"/>
                </a:solidFill>
                <a:effectLst/>
                <a:latin typeface="Arial" panose="020B0604020202020204" pitchFamily="34" charset="0"/>
              </a:rPr>
              <a:t>Depth</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Resulting in </a:t>
            </a:r>
            <a:r>
              <a:rPr kumimoji="0" lang="en-US" altLang="en-US" sz="2000" b="1" i="0" u="none" strike="noStrike" cap="none" normalizeH="0" baseline="0" dirty="0">
                <a:ln>
                  <a:noFill/>
                </a:ln>
                <a:solidFill>
                  <a:schemeClr val="tx1"/>
                </a:solidFill>
                <a:effectLst/>
                <a:latin typeface="Arial" panose="020B0604020202020204" pitchFamily="34" charset="0"/>
              </a:rPr>
              <a:t>normalized 2D </a:t>
            </a:r>
            <a:r>
              <a:rPr kumimoji="0" lang="en-US" altLang="en-US" sz="2000" b="1" i="0" u="none" strike="noStrike" cap="none" normalizeH="0" baseline="0" dirty="0" smtClean="0">
                <a:ln>
                  <a:noFill/>
                </a:ln>
                <a:solidFill>
                  <a:schemeClr val="tx1"/>
                </a:solidFill>
                <a:effectLst/>
                <a:latin typeface="Arial" panose="020B0604020202020204" pitchFamily="34" charset="0"/>
              </a:rPr>
              <a:t>coordinates</a:t>
            </a:r>
          </a:p>
          <a:p>
            <a:pPr eaLnBrk="0" fontAlgn="base" hangingPunct="0">
              <a:lnSpc>
                <a:spcPct val="150000"/>
              </a:lnSpc>
              <a:spcBef>
                <a:spcPct val="0"/>
              </a:spcBef>
              <a:spcAft>
                <a:spcPct val="0"/>
              </a:spcAft>
            </a:pPr>
            <a:endParaRPr lang="en-US" altLang="en-US" sz="2000" b="1" dirty="0">
              <a:latin typeface="Arial" panose="020B0604020202020204" pitchFamily="34" charset="0"/>
            </a:endParaRPr>
          </a:p>
          <a:p>
            <a:pPr eaLnBrk="0" fontAlgn="base" hangingPunct="0">
              <a:lnSpc>
                <a:spcPct val="150000"/>
              </a:lnSpc>
              <a:spcBef>
                <a:spcPct val="0"/>
              </a:spcBef>
              <a:spcAft>
                <a:spcPct val="0"/>
              </a:spcAft>
            </a:pPr>
            <a:endParaRPr kumimoji="0" lang="en-US" altLang="en-US" sz="20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Key Point: </a:t>
            </a:r>
            <a:r>
              <a:rPr kumimoji="0" lang="en-US" altLang="en-US" sz="2000" b="1" i="0" u="none" strike="noStrike" cap="none" normalizeH="0" baseline="0" dirty="0">
                <a:ln>
                  <a:noFill/>
                </a:ln>
                <a:solidFill>
                  <a:schemeClr val="tx1"/>
                </a:solidFill>
                <a:effectLst/>
                <a:latin typeface="Arial" panose="020B0604020202020204" pitchFamily="34" charset="0"/>
              </a:rPr>
              <a:t>Depth </a:t>
            </a:r>
            <a:r>
              <a:rPr kumimoji="0" lang="en-US" altLang="en-US" sz="2000" b="1" i="0" u="none" strike="noStrike" cap="none" normalizeH="0" baseline="0" dirty="0" smtClean="0">
                <a:ln>
                  <a:noFill/>
                </a:ln>
                <a:solidFill>
                  <a:schemeClr val="tx1"/>
                </a:solidFill>
                <a:effectLst/>
                <a:latin typeface="Arial" panose="020B0604020202020204" pitchFamily="34" charset="0"/>
              </a:rPr>
              <a:t>𝑍 </a:t>
            </a:r>
            <a:r>
              <a:rPr kumimoji="0" lang="en-US" altLang="en-US" sz="2000" b="1" i="0" u="none" strike="noStrike" cap="none" normalizeH="0" baseline="0" dirty="0">
                <a:ln>
                  <a:noFill/>
                </a:ln>
                <a:solidFill>
                  <a:schemeClr val="tx1"/>
                </a:solidFill>
                <a:effectLst/>
                <a:latin typeface="Arial" panose="020B0604020202020204" pitchFamily="34" charset="0"/>
              </a:rPr>
              <a:t>controls apparent </a:t>
            </a:r>
            <a:r>
              <a:rPr kumimoji="0" lang="en-US" altLang="en-US" sz="2000" b="1" i="0" u="none" strike="noStrike" cap="none" normalizeH="0" baseline="0" dirty="0" smtClean="0">
                <a:ln>
                  <a:noFill/>
                </a:ln>
                <a:solidFill>
                  <a:schemeClr val="tx1"/>
                </a:solidFill>
                <a:effectLst/>
                <a:latin typeface="Arial" panose="020B0604020202020204" pitchFamily="34" charset="0"/>
              </a:rPr>
              <a:t>size </a:t>
            </a:r>
            <a:r>
              <a:rPr kumimoji="0" lang="en-US" altLang="en-US" sz="2000" i="0" u="none" strike="noStrike" cap="none" normalizeH="0" baseline="0" dirty="0" smtClean="0">
                <a:ln>
                  <a:noFill/>
                </a:ln>
                <a:solidFill>
                  <a:schemeClr val="tx1"/>
                </a:solidFill>
                <a:effectLst/>
                <a:latin typeface="Arial" panose="020B0604020202020204" pitchFamily="34" charset="0"/>
              </a:rPr>
              <a:t>of the object</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F973BF1C-BB4B-9304-9F7D-CD7273960EE3}"/>
              </a:ext>
            </a:extLst>
          </p:cNvPr>
          <p:cNvPicPr>
            <a:picLocks noChangeAspect="1"/>
          </p:cNvPicPr>
          <p:nvPr/>
        </p:nvPicPr>
        <p:blipFill>
          <a:blip r:embed="rId4"/>
          <a:stretch>
            <a:fillRect/>
          </a:stretch>
        </p:blipFill>
        <p:spPr>
          <a:xfrm>
            <a:off x="7633592" y="3293563"/>
            <a:ext cx="4558408" cy="3507293"/>
          </a:xfrm>
          <a:prstGeom prst="rect">
            <a:avLst/>
          </a:prstGeom>
        </p:spPr>
      </p:pic>
      <p:pic>
        <p:nvPicPr>
          <p:cNvPr id="4" name="Picture 3">
            <a:extLst>
              <a:ext uri="{FF2B5EF4-FFF2-40B4-BE49-F238E27FC236}">
                <a16:creationId xmlns="" xmlns:a16="http://schemas.microsoft.com/office/drawing/2014/main" id="{3D11AB39-FE81-A233-E503-82F7AE786306}"/>
              </a:ext>
            </a:extLst>
          </p:cNvPr>
          <p:cNvPicPr>
            <a:picLocks noChangeAspect="1"/>
          </p:cNvPicPr>
          <p:nvPr/>
        </p:nvPicPr>
        <p:blipFill>
          <a:blip r:embed="rId5"/>
          <a:stretch>
            <a:fillRect/>
          </a:stretch>
        </p:blipFill>
        <p:spPr>
          <a:xfrm>
            <a:off x="8260421" y="1056053"/>
            <a:ext cx="3998895" cy="2248435"/>
          </a:xfrm>
          <a:prstGeom prst="rect">
            <a:avLst/>
          </a:prstGeom>
        </p:spPr>
      </p:pic>
    </p:spTree>
    <p:extLst>
      <p:ext uri="{BB962C8B-B14F-4D97-AF65-F5344CB8AC3E}">
        <p14:creationId xmlns:p14="http://schemas.microsoft.com/office/powerpoint/2010/main" val="1258696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C2681B7-EF94-039A-5DC3-7D299F1CCD2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88ED499-F55C-C423-6F52-664ECD3238D3}"/>
              </a:ext>
            </a:extLst>
          </p:cNvPr>
          <p:cNvSpPr>
            <a:spLocks noGrp="1"/>
          </p:cNvSpPr>
          <p:nvPr>
            <p:ph type="title"/>
          </p:nvPr>
        </p:nvSpPr>
        <p:spPr/>
        <p:txBody>
          <a:bodyPr/>
          <a:lstStyle/>
          <a:p>
            <a:r>
              <a:rPr lang="en-US" dirty="0"/>
              <a:t>    Perspective Projection of an image</a:t>
            </a:r>
          </a:p>
        </p:txBody>
      </p:sp>
      <p:sp>
        <p:nvSpPr>
          <p:cNvPr id="5" name="Footer Placeholder 4">
            <a:extLst>
              <a:ext uri="{FF2B5EF4-FFF2-40B4-BE49-F238E27FC236}">
                <a16:creationId xmlns="" xmlns:a16="http://schemas.microsoft.com/office/drawing/2014/main" id="{19B9E615-AB09-093B-598C-3C07BEE4B7B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0B8A4AB2-4F64-9CA8-93CD-1E163022ED4F}"/>
              </a:ext>
            </a:extLst>
          </p:cNvPr>
          <p:cNvSpPr>
            <a:spLocks noGrp="1"/>
          </p:cNvSpPr>
          <p:nvPr>
            <p:ph type="sldNum" sz="quarter" idx="12"/>
          </p:nvPr>
        </p:nvSpPr>
        <p:spPr/>
        <p:txBody>
          <a:bodyPr/>
          <a:lstStyle/>
          <a:p>
            <a:fld id="{CC529A1F-6900-4D36-92AC-B7647C1D9DDB}" type="slidenum">
              <a:rPr lang="en-US" smtClean="0"/>
              <a:t>19</a:t>
            </a:fld>
            <a:endParaRPr lang="en-US"/>
          </a:p>
        </p:txBody>
      </p:sp>
      <p:sp>
        <p:nvSpPr>
          <p:cNvPr id="8" name="Rectangle 1">
            <a:extLst>
              <a:ext uri="{FF2B5EF4-FFF2-40B4-BE49-F238E27FC236}">
                <a16:creationId xmlns="" xmlns:a16="http://schemas.microsoft.com/office/drawing/2014/main" id="{EF4EE3D5-2855-1CE6-A162-FD003013D98A}"/>
              </a:ext>
            </a:extLst>
          </p:cNvPr>
          <p:cNvSpPr>
            <a:spLocks noGrp="1" noChangeArrowheads="1"/>
          </p:cNvSpPr>
          <p:nvPr>
            <p:ph idx="1"/>
          </p:nvPr>
        </p:nvSpPr>
        <p:spPr bwMode="auto">
          <a:xfrm>
            <a:off x="157856" y="2221853"/>
            <a:ext cx="536108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Renaissance art </a:t>
            </a:r>
            <a:r>
              <a:rPr lang="en-US" altLang="en-US" sz="2000" dirty="0" smtClean="0">
                <a:latin typeface="Arial" panose="020B0604020202020204" pitchFamily="34" charset="0"/>
              </a:rPr>
              <a:t>samples</a:t>
            </a:r>
          </a:p>
          <a:p>
            <a:pPr eaLnBrk="0" fontAlgn="base" hangingPunct="0">
              <a:lnSpc>
                <a:spcPct val="150000"/>
              </a:lnSpc>
              <a:spcBef>
                <a:spcPct val="0"/>
              </a:spcBef>
              <a:spcAft>
                <a:spcPct val="0"/>
              </a:spcAft>
            </a:pPr>
            <a:r>
              <a:rPr kumimoji="0" lang="en-US" altLang="en-US" sz="2000" b="0" i="0" u="none" strike="noStrike" cap="none" normalizeH="0" baseline="0" dirty="0" smtClean="0">
                <a:ln>
                  <a:noFill/>
                </a:ln>
                <a:solidFill>
                  <a:schemeClr val="tx1"/>
                </a:solidFill>
                <a:effectLst/>
                <a:latin typeface="Arial" panose="020B0604020202020204" pitchFamily="34" charset="0"/>
              </a:rPr>
              <a:t>You may</a:t>
            </a:r>
            <a:r>
              <a:rPr kumimoji="0" lang="en-US" altLang="en-US" sz="2000" b="0" i="0" u="none" strike="noStrike" cap="none" normalizeH="0" dirty="0" smtClean="0">
                <a:ln>
                  <a:noFill/>
                </a:ln>
                <a:solidFill>
                  <a:schemeClr val="tx1"/>
                </a:solidFill>
                <a:effectLst/>
                <a:latin typeface="Arial" panose="020B0604020202020204" pitchFamily="34" charset="0"/>
              </a:rPr>
              <a:t> notice the depiction of depth (3D) onto 2D images/surfaces/planes.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E864AC89-96C2-22D9-6105-87906EE1987F}"/>
              </a:ext>
            </a:extLst>
          </p:cNvPr>
          <p:cNvPicPr>
            <a:picLocks noChangeAspect="1"/>
          </p:cNvPicPr>
          <p:nvPr/>
        </p:nvPicPr>
        <p:blipFill>
          <a:blip r:embed="rId3"/>
          <a:stretch>
            <a:fillRect/>
          </a:stretch>
        </p:blipFill>
        <p:spPr>
          <a:xfrm>
            <a:off x="5518935" y="1085317"/>
            <a:ext cx="6673065" cy="4362516"/>
          </a:xfrm>
          <a:prstGeom prst="rect">
            <a:avLst/>
          </a:prstGeom>
        </p:spPr>
      </p:pic>
      <p:pic>
        <p:nvPicPr>
          <p:cNvPr id="9" name="Picture 8">
            <a:extLst>
              <a:ext uri="{FF2B5EF4-FFF2-40B4-BE49-F238E27FC236}">
                <a16:creationId xmlns="" xmlns:a16="http://schemas.microsoft.com/office/drawing/2014/main" id="{ED14E746-C2C1-E723-6E3F-F8703FB5F9B9}"/>
              </a:ext>
            </a:extLst>
          </p:cNvPr>
          <p:cNvPicPr>
            <a:picLocks noChangeAspect="1"/>
          </p:cNvPicPr>
          <p:nvPr/>
        </p:nvPicPr>
        <p:blipFill>
          <a:blip r:embed="rId4"/>
          <a:stretch>
            <a:fillRect/>
          </a:stretch>
        </p:blipFill>
        <p:spPr>
          <a:xfrm>
            <a:off x="0" y="3631648"/>
            <a:ext cx="5518935" cy="1938095"/>
          </a:xfrm>
          <a:prstGeom prst="rect">
            <a:avLst/>
          </a:prstGeom>
        </p:spPr>
      </p:pic>
    </p:spTree>
    <p:extLst>
      <p:ext uri="{BB962C8B-B14F-4D97-AF65-F5344CB8AC3E}">
        <p14:creationId xmlns:p14="http://schemas.microsoft.com/office/powerpoint/2010/main" val="685320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789B2C-4989-8769-085C-E4E2FC418409}"/>
              </a:ext>
            </a:extLst>
          </p:cNvPr>
          <p:cNvSpPr>
            <a:spLocks noGrp="1"/>
          </p:cNvSpPr>
          <p:nvPr>
            <p:ph type="title"/>
          </p:nvPr>
        </p:nvSpPr>
        <p:spPr/>
        <p:txBody>
          <a:bodyPr/>
          <a:lstStyle/>
          <a:p>
            <a:pPr algn="ctr"/>
            <a:r>
              <a:rPr lang="en-US" sz="4400" b="1" dirty="0"/>
              <a:t>Unit 01 </a:t>
            </a:r>
            <a:br>
              <a:rPr lang="en-US" sz="4400" b="1" dirty="0"/>
            </a:br>
            <a:r>
              <a:rPr lang="en-US" sz="4400" b="1" dirty="0"/>
              <a:t>Week 01</a:t>
            </a:r>
            <a:r>
              <a:rPr lang="en-US" dirty="0"/>
              <a:t/>
            </a:r>
            <a:br>
              <a:rPr lang="en-US" dirty="0"/>
            </a:br>
            <a:r>
              <a:rPr lang="en-US" sz="5400" b="1" dirty="0"/>
              <a:t>Traditional Computer Vision</a:t>
            </a:r>
            <a:endParaRPr lang="en-US" b="1" dirty="0"/>
          </a:p>
        </p:txBody>
      </p:sp>
      <p:sp>
        <p:nvSpPr>
          <p:cNvPr id="3" name="Text Placeholder 2">
            <a:extLst>
              <a:ext uri="{FF2B5EF4-FFF2-40B4-BE49-F238E27FC236}">
                <a16:creationId xmlns="" xmlns:a16="http://schemas.microsoft.com/office/drawing/2014/main" id="{F2D2F995-F277-2F65-DA20-7FF4309BF4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 xmlns:a16="http://schemas.microsoft.com/office/drawing/2014/main" id="{A6860FEF-635E-D816-737D-874CB3F1156C}"/>
              </a:ext>
            </a:extLst>
          </p:cNvPr>
          <p:cNvSpPr>
            <a:spLocks noGrp="1"/>
          </p:cNvSpPr>
          <p:nvPr>
            <p:ph type="sldNum" sz="quarter" idx="12"/>
          </p:nvPr>
        </p:nvSpPr>
        <p:spPr/>
        <p:txBody>
          <a:bodyPr/>
          <a:lstStyle/>
          <a:p>
            <a:fld id="{CC529A1F-6900-4D36-92AC-B7647C1D9DDB}" type="slidenum">
              <a:rPr lang="en-US" smtClean="0"/>
              <a:t>2</a:t>
            </a:fld>
            <a:endParaRPr lang="en-US"/>
          </a:p>
        </p:txBody>
      </p:sp>
      <p:sp>
        <p:nvSpPr>
          <p:cNvPr id="6" name="Footer Placeholder 5">
            <a:extLst>
              <a:ext uri="{FF2B5EF4-FFF2-40B4-BE49-F238E27FC236}">
                <a16:creationId xmlns="" xmlns:a16="http://schemas.microsoft.com/office/drawing/2014/main" id="{B01EA5A6-EDAE-0495-F3A8-A0CF442A9970}"/>
              </a:ext>
            </a:extLst>
          </p:cNvPr>
          <p:cNvSpPr>
            <a:spLocks noGrp="1"/>
          </p:cNvSpPr>
          <p:nvPr>
            <p:ph type="ftr" sz="quarter" idx="11"/>
          </p:nvPr>
        </p:nvSpPr>
        <p:spPr/>
        <p:txBody>
          <a:bodyPr/>
          <a:lstStyle/>
          <a:p>
            <a:r>
              <a:rPr lang="en-US" smtClean="0"/>
              <a:t>Computer Vision</a:t>
            </a:r>
            <a:endParaRPr lang="en-US" dirty="0"/>
          </a:p>
        </p:txBody>
      </p:sp>
    </p:spTree>
    <p:extLst>
      <p:ext uri="{BB962C8B-B14F-4D97-AF65-F5344CB8AC3E}">
        <p14:creationId xmlns:p14="http://schemas.microsoft.com/office/powerpoint/2010/main" val="430545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2C07C79-E6DC-23BE-608C-DAC6166F131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60EB571-3C27-2BAA-80AA-603D9093BD79}"/>
              </a:ext>
            </a:extLst>
          </p:cNvPr>
          <p:cNvSpPr>
            <a:spLocks noGrp="1"/>
          </p:cNvSpPr>
          <p:nvPr>
            <p:ph type="title"/>
          </p:nvPr>
        </p:nvSpPr>
        <p:spPr/>
        <p:txBody>
          <a:bodyPr/>
          <a:lstStyle/>
          <a:p>
            <a:r>
              <a:rPr lang="en-US" dirty="0"/>
              <a:t>    Component of Perspective Projection</a:t>
            </a:r>
          </a:p>
        </p:txBody>
      </p:sp>
      <p:sp>
        <p:nvSpPr>
          <p:cNvPr id="5" name="Footer Placeholder 4">
            <a:extLst>
              <a:ext uri="{FF2B5EF4-FFF2-40B4-BE49-F238E27FC236}">
                <a16:creationId xmlns="" xmlns:a16="http://schemas.microsoft.com/office/drawing/2014/main" id="{BB2CEA46-D22D-8757-AFA6-AE2978CCE5DA}"/>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AD55852-8E14-57D2-2831-4FBC5819A92E}"/>
              </a:ext>
            </a:extLst>
          </p:cNvPr>
          <p:cNvSpPr>
            <a:spLocks noGrp="1"/>
          </p:cNvSpPr>
          <p:nvPr>
            <p:ph type="sldNum" sz="quarter" idx="12"/>
          </p:nvPr>
        </p:nvSpPr>
        <p:spPr/>
        <p:txBody>
          <a:bodyPr/>
          <a:lstStyle/>
          <a:p>
            <a:fld id="{CC529A1F-6900-4D36-92AC-B7647C1D9DDB}" type="slidenum">
              <a:rPr lang="en-US" smtClean="0"/>
              <a:t>20</a:t>
            </a:fld>
            <a:endParaRPr lang="en-US"/>
          </a:p>
        </p:txBody>
      </p:sp>
      <p:sp>
        <p:nvSpPr>
          <p:cNvPr id="8" name="Rectangle 1">
            <a:extLst>
              <a:ext uri="{FF2B5EF4-FFF2-40B4-BE49-F238E27FC236}">
                <a16:creationId xmlns="" xmlns:a16="http://schemas.microsoft.com/office/drawing/2014/main" id="{B635D8FA-790A-7E15-1F45-A32C6825D98F}"/>
              </a:ext>
            </a:extLst>
          </p:cNvPr>
          <p:cNvSpPr>
            <a:spLocks noGrp="1" noChangeArrowheads="1"/>
          </p:cNvSpPr>
          <p:nvPr>
            <p:ph idx="1"/>
          </p:nvPr>
        </p:nvSpPr>
        <p:spPr bwMode="auto">
          <a:xfrm>
            <a:off x="157855" y="2712018"/>
            <a:ext cx="11770441"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cxnSp>
        <p:nvCxnSpPr>
          <p:cNvPr id="4" name="Straight Arrow Connector 3"/>
          <p:cNvCxnSpPr/>
          <p:nvPr/>
        </p:nvCxnSpPr>
        <p:spPr>
          <a:xfrm flipV="1">
            <a:off x="1256044" y="5004079"/>
            <a:ext cx="4471516" cy="61295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992139" y="5125888"/>
            <a:ext cx="1416991" cy="369332"/>
          </a:xfrm>
          <a:prstGeom prst="rect">
            <a:avLst/>
          </a:prstGeom>
          <a:noFill/>
        </p:spPr>
        <p:txBody>
          <a:bodyPr wrap="none" rtlCol="0">
            <a:spAutoFit/>
          </a:bodyPr>
          <a:lstStyle/>
          <a:p>
            <a:r>
              <a:rPr lang="en-US" dirty="0" smtClean="0"/>
              <a:t>Railway track</a:t>
            </a:r>
            <a:endParaRPr lang="en-US" dirty="0"/>
          </a:p>
        </p:txBody>
      </p:sp>
      <p:pic>
        <p:nvPicPr>
          <p:cNvPr id="9" name="Picture 8"/>
          <p:cNvPicPr>
            <a:picLocks noChangeAspect="1"/>
          </p:cNvPicPr>
          <p:nvPr/>
        </p:nvPicPr>
        <p:blipFill>
          <a:blip r:embed="rId3"/>
          <a:stretch>
            <a:fillRect/>
          </a:stretch>
        </p:blipFill>
        <p:spPr>
          <a:xfrm>
            <a:off x="1231672" y="1416817"/>
            <a:ext cx="8970561" cy="5025525"/>
          </a:xfrm>
          <a:prstGeom prst="rect">
            <a:avLst/>
          </a:prstGeom>
        </p:spPr>
      </p:pic>
    </p:spTree>
    <p:extLst>
      <p:ext uri="{BB962C8B-B14F-4D97-AF65-F5344CB8AC3E}">
        <p14:creationId xmlns:p14="http://schemas.microsoft.com/office/powerpoint/2010/main" val="248374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2C07C79-E6DC-23BE-608C-DAC6166F131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60EB571-3C27-2BAA-80AA-603D9093BD79}"/>
              </a:ext>
            </a:extLst>
          </p:cNvPr>
          <p:cNvSpPr>
            <a:spLocks noGrp="1"/>
          </p:cNvSpPr>
          <p:nvPr>
            <p:ph type="title"/>
          </p:nvPr>
        </p:nvSpPr>
        <p:spPr/>
        <p:txBody>
          <a:bodyPr/>
          <a:lstStyle/>
          <a:p>
            <a:r>
              <a:rPr lang="en-US" dirty="0"/>
              <a:t>    Component of Perspective Projection</a:t>
            </a:r>
          </a:p>
        </p:txBody>
      </p:sp>
      <p:sp>
        <p:nvSpPr>
          <p:cNvPr id="5" name="Footer Placeholder 4">
            <a:extLst>
              <a:ext uri="{FF2B5EF4-FFF2-40B4-BE49-F238E27FC236}">
                <a16:creationId xmlns="" xmlns:a16="http://schemas.microsoft.com/office/drawing/2014/main" id="{BB2CEA46-D22D-8757-AFA6-AE2978CCE5DA}"/>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AD55852-8E14-57D2-2831-4FBC5819A92E}"/>
              </a:ext>
            </a:extLst>
          </p:cNvPr>
          <p:cNvSpPr>
            <a:spLocks noGrp="1"/>
          </p:cNvSpPr>
          <p:nvPr>
            <p:ph type="sldNum" sz="quarter" idx="12"/>
          </p:nvPr>
        </p:nvSpPr>
        <p:spPr/>
        <p:txBody>
          <a:bodyPr/>
          <a:lstStyle/>
          <a:p>
            <a:fld id="{CC529A1F-6900-4D36-92AC-B7647C1D9DDB}" type="slidenum">
              <a:rPr lang="en-US" smtClean="0"/>
              <a:t>21</a:t>
            </a:fld>
            <a:endParaRPr lang="en-US"/>
          </a:p>
        </p:txBody>
      </p:sp>
      <p:sp>
        <p:nvSpPr>
          <p:cNvPr id="8" name="Rectangle 1">
            <a:extLst>
              <a:ext uri="{FF2B5EF4-FFF2-40B4-BE49-F238E27FC236}">
                <a16:creationId xmlns="" xmlns:a16="http://schemas.microsoft.com/office/drawing/2014/main" id="{B635D8FA-790A-7E15-1F45-A32C6825D98F}"/>
              </a:ext>
            </a:extLst>
          </p:cNvPr>
          <p:cNvSpPr>
            <a:spLocks noGrp="1" noChangeArrowheads="1"/>
          </p:cNvSpPr>
          <p:nvPr>
            <p:ph idx="1"/>
          </p:nvPr>
        </p:nvSpPr>
        <p:spPr bwMode="auto">
          <a:xfrm>
            <a:off x="157855" y="2712018"/>
            <a:ext cx="11770441"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 xmlns:a16="http://schemas.microsoft.com/office/drawing/2014/main" id="{C55BAD1E-6BDB-9DD6-8002-545CEEFC496B}"/>
              </a:ext>
            </a:extLst>
          </p:cNvPr>
          <p:cNvPicPr>
            <a:picLocks noChangeAspect="1"/>
          </p:cNvPicPr>
          <p:nvPr/>
        </p:nvPicPr>
        <p:blipFill>
          <a:blip r:embed="rId3"/>
          <a:stretch>
            <a:fillRect/>
          </a:stretch>
        </p:blipFill>
        <p:spPr>
          <a:xfrm>
            <a:off x="2145225" y="1336807"/>
            <a:ext cx="8057008" cy="5521193"/>
          </a:xfrm>
          <a:prstGeom prst="rect">
            <a:avLst/>
          </a:prstGeom>
        </p:spPr>
      </p:pic>
      <p:cxnSp>
        <p:nvCxnSpPr>
          <p:cNvPr id="4" name="Straight Arrow Connector 3"/>
          <p:cNvCxnSpPr/>
          <p:nvPr/>
        </p:nvCxnSpPr>
        <p:spPr>
          <a:xfrm flipV="1">
            <a:off x="1256044" y="5004079"/>
            <a:ext cx="4471516" cy="61295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992139" y="5125888"/>
            <a:ext cx="1416991" cy="369332"/>
          </a:xfrm>
          <a:prstGeom prst="rect">
            <a:avLst/>
          </a:prstGeom>
          <a:noFill/>
        </p:spPr>
        <p:txBody>
          <a:bodyPr wrap="none" rtlCol="0">
            <a:spAutoFit/>
          </a:bodyPr>
          <a:lstStyle/>
          <a:p>
            <a:r>
              <a:rPr lang="en-US" dirty="0" smtClean="0"/>
              <a:t>Railway track</a:t>
            </a:r>
            <a:endParaRPr lang="en-US" dirty="0"/>
          </a:p>
        </p:txBody>
      </p:sp>
    </p:spTree>
    <p:extLst>
      <p:ext uri="{BB962C8B-B14F-4D97-AF65-F5344CB8AC3E}">
        <p14:creationId xmlns:p14="http://schemas.microsoft.com/office/powerpoint/2010/main" val="479292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7154CE1-66C6-9177-73FE-DB81539B004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7E7EA3D-ED83-928F-D98C-D2E7899608A0}"/>
              </a:ext>
            </a:extLst>
          </p:cNvPr>
          <p:cNvSpPr>
            <a:spLocks noGrp="1"/>
          </p:cNvSpPr>
          <p:nvPr>
            <p:ph type="title"/>
          </p:nvPr>
        </p:nvSpPr>
        <p:spPr/>
        <p:txBody>
          <a:bodyPr/>
          <a:lstStyle/>
          <a:p>
            <a:r>
              <a:rPr lang="en-US" dirty="0"/>
              <a:t>    Component of Perspective Projection</a:t>
            </a:r>
          </a:p>
        </p:txBody>
      </p:sp>
      <p:sp>
        <p:nvSpPr>
          <p:cNvPr id="5" name="Footer Placeholder 4">
            <a:extLst>
              <a:ext uri="{FF2B5EF4-FFF2-40B4-BE49-F238E27FC236}">
                <a16:creationId xmlns="" xmlns:a16="http://schemas.microsoft.com/office/drawing/2014/main" id="{7C961B48-BDEF-1B8D-4643-1E0DA02E0A6B}"/>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1ED24108-41FB-4587-29B6-5BDC339B1601}"/>
              </a:ext>
            </a:extLst>
          </p:cNvPr>
          <p:cNvSpPr>
            <a:spLocks noGrp="1"/>
          </p:cNvSpPr>
          <p:nvPr>
            <p:ph type="sldNum" sz="quarter" idx="12"/>
          </p:nvPr>
        </p:nvSpPr>
        <p:spPr/>
        <p:txBody>
          <a:bodyPr/>
          <a:lstStyle/>
          <a:p>
            <a:fld id="{CC529A1F-6900-4D36-92AC-B7647C1D9DDB}" type="slidenum">
              <a:rPr lang="en-US" smtClean="0"/>
              <a:t>22</a:t>
            </a:fld>
            <a:endParaRPr lang="en-US"/>
          </a:p>
        </p:txBody>
      </p:sp>
      <p:sp>
        <p:nvSpPr>
          <p:cNvPr id="8" name="Rectangle 1">
            <a:extLst>
              <a:ext uri="{FF2B5EF4-FFF2-40B4-BE49-F238E27FC236}">
                <a16:creationId xmlns="" xmlns:a16="http://schemas.microsoft.com/office/drawing/2014/main" id="{7A09FF0F-065E-A495-CC83-29AF4747FF07}"/>
              </a:ext>
            </a:extLst>
          </p:cNvPr>
          <p:cNvSpPr>
            <a:spLocks noGrp="1" noChangeArrowheads="1"/>
          </p:cNvSpPr>
          <p:nvPr>
            <p:ph idx="1"/>
          </p:nvPr>
        </p:nvSpPr>
        <p:spPr bwMode="auto">
          <a:xfrm>
            <a:off x="157855" y="2712018"/>
            <a:ext cx="11770441"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C41DB979-1B8A-6E25-F192-C9A3E2DAC4B2}"/>
              </a:ext>
            </a:extLst>
          </p:cNvPr>
          <p:cNvPicPr>
            <a:picLocks noChangeAspect="1"/>
          </p:cNvPicPr>
          <p:nvPr/>
        </p:nvPicPr>
        <p:blipFill>
          <a:blip r:embed="rId3"/>
          <a:stretch>
            <a:fillRect/>
          </a:stretch>
        </p:blipFill>
        <p:spPr>
          <a:xfrm>
            <a:off x="1597949" y="1144393"/>
            <a:ext cx="9008081" cy="5713606"/>
          </a:xfrm>
          <a:prstGeom prst="rect">
            <a:avLst/>
          </a:prstGeom>
        </p:spPr>
      </p:pic>
    </p:spTree>
    <p:extLst>
      <p:ext uri="{BB962C8B-B14F-4D97-AF65-F5344CB8AC3E}">
        <p14:creationId xmlns:p14="http://schemas.microsoft.com/office/powerpoint/2010/main" val="2271444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C80B9EF-A7B5-7281-6647-B9E24520ECA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3047C5E-19BD-AC26-51C3-58864594FD76}"/>
              </a:ext>
            </a:extLst>
          </p:cNvPr>
          <p:cNvSpPr>
            <a:spLocks noGrp="1"/>
          </p:cNvSpPr>
          <p:nvPr>
            <p:ph type="title"/>
          </p:nvPr>
        </p:nvSpPr>
        <p:spPr/>
        <p:txBody>
          <a:bodyPr/>
          <a:lstStyle/>
          <a:p>
            <a:r>
              <a:rPr lang="en-US" dirty="0"/>
              <a:t>    Component of Perspective Projection</a:t>
            </a:r>
          </a:p>
        </p:txBody>
      </p:sp>
      <p:sp>
        <p:nvSpPr>
          <p:cNvPr id="5" name="Footer Placeholder 4">
            <a:extLst>
              <a:ext uri="{FF2B5EF4-FFF2-40B4-BE49-F238E27FC236}">
                <a16:creationId xmlns="" xmlns:a16="http://schemas.microsoft.com/office/drawing/2014/main" id="{DE2B3461-99BF-1802-56AB-77A02F34CE1A}"/>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7D02F8FF-A0B2-C83C-D105-6768B7265121}"/>
              </a:ext>
            </a:extLst>
          </p:cNvPr>
          <p:cNvSpPr>
            <a:spLocks noGrp="1"/>
          </p:cNvSpPr>
          <p:nvPr>
            <p:ph type="sldNum" sz="quarter" idx="12"/>
          </p:nvPr>
        </p:nvSpPr>
        <p:spPr/>
        <p:txBody>
          <a:bodyPr/>
          <a:lstStyle/>
          <a:p>
            <a:fld id="{CC529A1F-6900-4D36-92AC-B7647C1D9DDB}" type="slidenum">
              <a:rPr lang="en-US" smtClean="0"/>
              <a:t>23</a:t>
            </a:fld>
            <a:endParaRPr lang="en-US"/>
          </a:p>
        </p:txBody>
      </p:sp>
      <p:pic>
        <p:nvPicPr>
          <p:cNvPr id="7" name="Content Placeholder 6">
            <a:extLst>
              <a:ext uri="{FF2B5EF4-FFF2-40B4-BE49-F238E27FC236}">
                <a16:creationId xmlns="" xmlns:a16="http://schemas.microsoft.com/office/drawing/2014/main" id="{8E8C1D6A-31D2-96B1-434B-1F1BEA2D87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674396" y="1499099"/>
            <a:ext cx="10534710" cy="488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479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8552FA3-D759-3DA2-EC06-4DC9CBA3EA1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BEFD8F4-2E91-73BC-EBF4-D0D10C5234FF}"/>
              </a:ext>
            </a:extLst>
          </p:cNvPr>
          <p:cNvSpPr>
            <a:spLocks noGrp="1"/>
          </p:cNvSpPr>
          <p:nvPr>
            <p:ph type="title"/>
          </p:nvPr>
        </p:nvSpPr>
        <p:spPr/>
        <p:txBody>
          <a:bodyPr/>
          <a:lstStyle/>
          <a:p>
            <a:r>
              <a:rPr lang="en-US" dirty="0"/>
              <a:t>    Component of Perspective Projection</a:t>
            </a:r>
          </a:p>
        </p:txBody>
      </p:sp>
      <p:sp>
        <p:nvSpPr>
          <p:cNvPr id="5" name="Footer Placeholder 4">
            <a:extLst>
              <a:ext uri="{FF2B5EF4-FFF2-40B4-BE49-F238E27FC236}">
                <a16:creationId xmlns="" xmlns:a16="http://schemas.microsoft.com/office/drawing/2014/main" id="{C45DCA96-D8FD-3FB8-8301-A3CE5E7D1F77}"/>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AD9BFFDA-DC2F-B4DF-7A2C-71ED9FF2A2E9}"/>
              </a:ext>
            </a:extLst>
          </p:cNvPr>
          <p:cNvSpPr>
            <a:spLocks noGrp="1"/>
          </p:cNvSpPr>
          <p:nvPr>
            <p:ph type="sldNum" sz="quarter" idx="12"/>
          </p:nvPr>
        </p:nvSpPr>
        <p:spPr/>
        <p:txBody>
          <a:bodyPr/>
          <a:lstStyle/>
          <a:p>
            <a:fld id="{CC529A1F-6900-4D36-92AC-B7647C1D9DDB}" type="slidenum">
              <a:rPr lang="en-US" smtClean="0"/>
              <a:t>24</a:t>
            </a:fld>
            <a:endParaRPr lang="en-US"/>
          </a:p>
        </p:txBody>
      </p:sp>
      <p:pic>
        <p:nvPicPr>
          <p:cNvPr id="12" name="Content Placeholder 11">
            <a:extLst>
              <a:ext uri="{FF2B5EF4-FFF2-40B4-BE49-F238E27FC236}">
                <a16:creationId xmlns="" xmlns:a16="http://schemas.microsoft.com/office/drawing/2014/main" id="{6F80B8D3-899C-9827-E200-B16A575A5B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521" y="1085317"/>
            <a:ext cx="11650958" cy="5271033"/>
          </a:xfrm>
        </p:spPr>
      </p:pic>
      <p:sp>
        <p:nvSpPr>
          <p:cNvPr id="3" name="TextBox 2"/>
          <p:cNvSpPr txBox="1"/>
          <p:nvPr/>
        </p:nvSpPr>
        <p:spPr>
          <a:xfrm>
            <a:off x="3106276" y="5806559"/>
            <a:ext cx="9003362" cy="646331"/>
          </a:xfrm>
          <a:prstGeom prst="rect">
            <a:avLst/>
          </a:prstGeom>
          <a:noFill/>
        </p:spPr>
        <p:txBody>
          <a:bodyPr wrap="none" rtlCol="0">
            <a:spAutoFit/>
          </a:bodyPr>
          <a:lstStyle/>
          <a:p>
            <a:r>
              <a:rPr lang="en-US" b="1" dirty="0" smtClean="0"/>
              <a:t>Class task</a:t>
            </a:r>
            <a:r>
              <a:rPr lang="en-US" dirty="0" smtClean="0"/>
              <a:t>: To better understand the concept of 3D project on 2D picture plane, please redraw </a:t>
            </a:r>
          </a:p>
          <a:p>
            <a:r>
              <a:rPr lang="en-US" dirty="0" smtClean="0"/>
              <a:t>the taught concept on your notebook! </a:t>
            </a:r>
            <a:endParaRPr lang="en-US" dirty="0"/>
          </a:p>
        </p:txBody>
      </p:sp>
    </p:spTree>
    <p:extLst>
      <p:ext uri="{BB962C8B-B14F-4D97-AF65-F5344CB8AC3E}">
        <p14:creationId xmlns:p14="http://schemas.microsoft.com/office/powerpoint/2010/main" val="2968030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A2B80D4-B7E3-E04E-81FA-AF89062FFB6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2717430-7722-A353-08BE-1542368C1380}"/>
              </a:ext>
            </a:extLst>
          </p:cNvPr>
          <p:cNvSpPr>
            <a:spLocks noGrp="1"/>
          </p:cNvSpPr>
          <p:nvPr>
            <p:ph type="title"/>
          </p:nvPr>
        </p:nvSpPr>
        <p:spPr/>
        <p:txBody>
          <a:bodyPr/>
          <a:lstStyle/>
          <a:p>
            <a:r>
              <a:rPr lang="en-US" dirty="0"/>
              <a:t>    Orthographic Projections of objects</a:t>
            </a:r>
          </a:p>
        </p:txBody>
      </p:sp>
      <p:sp>
        <p:nvSpPr>
          <p:cNvPr id="5" name="Footer Placeholder 4">
            <a:extLst>
              <a:ext uri="{FF2B5EF4-FFF2-40B4-BE49-F238E27FC236}">
                <a16:creationId xmlns="" xmlns:a16="http://schemas.microsoft.com/office/drawing/2014/main" id="{12B5FEC7-9D98-7869-94EB-74E1D14F4C5E}"/>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16E028B2-ACC7-028A-4A5C-9A3164A0E600}"/>
              </a:ext>
            </a:extLst>
          </p:cNvPr>
          <p:cNvSpPr>
            <a:spLocks noGrp="1"/>
          </p:cNvSpPr>
          <p:nvPr>
            <p:ph type="sldNum" sz="quarter" idx="12"/>
          </p:nvPr>
        </p:nvSpPr>
        <p:spPr/>
        <p:txBody>
          <a:bodyPr/>
          <a:lstStyle/>
          <a:p>
            <a:fld id="{CC529A1F-6900-4D36-92AC-B7647C1D9DDB}" type="slidenum">
              <a:rPr lang="en-US" smtClean="0"/>
              <a:t>25</a:t>
            </a:fld>
            <a:endParaRPr lang="en-US"/>
          </a:p>
        </p:txBody>
      </p:sp>
      <p:sp>
        <p:nvSpPr>
          <p:cNvPr id="8" name="Rectangle 1">
            <a:extLst>
              <a:ext uri="{FF2B5EF4-FFF2-40B4-BE49-F238E27FC236}">
                <a16:creationId xmlns="" xmlns:a16="http://schemas.microsoft.com/office/drawing/2014/main" id="{480318B0-D6BC-58FC-0C55-478595526E2A}"/>
              </a:ext>
            </a:extLst>
          </p:cNvPr>
          <p:cNvSpPr>
            <a:spLocks noGrp="1" noChangeArrowheads="1"/>
          </p:cNvSpPr>
          <p:nvPr>
            <p:ph idx="1"/>
          </p:nvPr>
        </p:nvSpPr>
        <p:spPr bwMode="auto">
          <a:xfrm>
            <a:off x="0" y="1362317"/>
            <a:ext cx="1276140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A type of </a:t>
            </a:r>
            <a:r>
              <a:rPr lang="en-US" altLang="en-US" sz="2400" b="1" dirty="0">
                <a:latin typeface="Arial" panose="020B0604020202020204" pitchFamily="34" charset="0"/>
              </a:rPr>
              <a:t>projection</a:t>
            </a:r>
            <a:r>
              <a:rPr lang="en-US" altLang="en-US" sz="2400" dirty="0">
                <a:latin typeface="Arial" panose="020B0604020202020204" pitchFamily="34" charset="0"/>
              </a:rPr>
              <a:t> where 3D objects </a:t>
            </a:r>
            <a:r>
              <a:rPr lang="en-US" altLang="en-US" sz="2400" dirty="0" smtClean="0">
                <a:latin typeface="Arial" panose="020B0604020202020204" pitchFamily="34" charset="0"/>
              </a:rPr>
              <a:t>projected </a:t>
            </a:r>
            <a:r>
              <a:rPr lang="en-US" altLang="en-US" sz="2400" dirty="0">
                <a:latin typeface="Arial" panose="020B0604020202020204" pitchFamily="34" charset="0"/>
              </a:rPr>
              <a:t>onto a 2D plane </a:t>
            </a:r>
            <a:r>
              <a:rPr lang="en-US" altLang="en-US" sz="2400" b="1" dirty="0">
                <a:latin typeface="Arial" panose="020B0604020202020204" pitchFamily="34" charset="0"/>
              </a:rPr>
              <a:t>using parallel lines</a:t>
            </a:r>
          </a:p>
          <a:p>
            <a:pPr eaLnBrk="0" fontAlgn="base" hangingPunct="0">
              <a:lnSpc>
                <a:spcPct val="150000"/>
              </a:lnSpc>
              <a:spcBef>
                <a:spcPct val="0"/>
              </a:spcBef>
              <a:spcAft>
                <a:spcPct val="0"/>
              </a:spcAft>
            </a:pPr>
            <a:r>
              <a:rPr lang="en-US" altLang="en-US" sz="2400" b="1" dirty="0">
                <a:latin typeface="Arial" panose="020B0604020202020204" pitchFamily="34" charset="0"/>
              </a:rPr>
              <a:t>No perspective distortion</a:t>
            </a:r>
            <a:r>
              <a:rPr lang="en-US" altLang="en-US" sz="2400" dirty="0">
                <a:latin typeface="Arial" panose="020B0604020202020204" pitchFamily="34" charset="0"/>
              </a:rPr>
              <a:t> — size remains the same regardless of depth</a:t>
            </a:r>
          </a:p>
          <a:p>
            <a:pPr eaLnBrk="0" fontAlgn="base" hangingPunct="0">
              <a:lnSpc>
                <a:spcPct val="150000"/>
              </a:lnSpc>
              <a:spcBef>
                <a:spcPct val="0"/>
              </a:spcBef>
              <a:spcAft>
                <a:spcPct val="0"/>
              </a:spcAft>
            </a:pPr>
            <a:r>
              <a:rPr lang="en-US" altLang="en-US" sz="2400" dirty="0">
                <a:latin typeface="Arial" panose="020B0604020202020204" pitchFamily="34" charset="0"/>
              </a:rPr>
              <a:t>Used to represent </a:t>
            </a:r>
            <a:r>
              <a:rPr lang="en-US" altLang="en-US" sz="2400" b="1" dirty="0">
                <a:latin typeface="Arial" panose="020B0604020202020204" pitchFamily="34" charset="0"/>
              </a:rPr>
              <a:t>accurate dimensions</a:t>
            </a:r>
            <a:r>
              <a:rPr lang="en-US" altLang="en-US" sz="2400" dirty="0">
                <a:latin typeface="Arial" panose="020B0604020202020204" pitchFamily="34" charset="0"/>
              </a:rPr>
              <a:t>  (𝑥,𝑦,𝑧)→(𝑥,𝑦</a:t>
            </a:r>
            <a:r>
              <a:rPr lang="en-US" altLang="en-US" sz="2400" dirty="0" smtClean="0">
                <a:latin typeface="Arial" panose="020B0604020202020204" pitchFamily="34" charset="0"/>
              </a:rPr>
              <a:t>)</a:t>
            </a:r>
          </a:p>
          <a:p>
            <a:pPr eaLnBrk="0" fontAlgn="base" hangingPunct="0">
              <a:lnSpc>
                <a:spcPct val="150000"/>
              </a:lnSpc>
              <a:spcBef>
                <a:spcPct val="0"/>
              </a:spcBef>
              <a:spcAft>
                <a:spcPct val="0"/>
              </a:spcAft>
            </a:pPr>
            <a:r>
              <a:rPr kumimoji="0" lang="en-US" altLang="en-US" sz="2400" b="0" i="0" u="none" strike="noStrike" cap="none" normalizeH="0" baseline="0" dirty="0" smtClean="0">
                <a:ln>
                  <a:noFill/>
                </a:ln>
                <a:solidFill>
                  <a:schemeClr val="tx1"/>
                </a:solidFill>
                <a:effectLst/>
                <a:latin typeface="Arial" panose="020B0604020202020204" pitchFamily="34" charset="0"/>
              </a:rPr>
              <a:t>Everyone must provide an example to show</a:t>
            </a:r>
            <a:r>
              <a:rPr kumimoji="0" lang="en-US" altLang="en-US" sz="2400" b="0" i="0" u="none" strike="noStrike" cap="none" normalizeH="0" dirty="0" smtClean="0">
                <a:ln>
                  <a:noFill/>
                </a:ln>
                <a:solidFill>
                  <a:schemeClr val="tx1"/>
                </a:solidFill>
                <a:effectLst/>
                <a:latin typeface="Arial" panose="020B0604020202020204" pitchFamily="34" charset="0"/>
              </a:rPr>
              <a:t> understanding of orthographic projection.</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9E3088BA-69F4-0398-49A2-72EC0A3C3B44}"/>
              </a:ext>
            </a:extLst>
          </p:cNvPr>
          <p:cNvPicPr>
            <a:picLocks noChangeAspect="1"/>
          </p:cNvPicPr>
          <p:nvPr/>
        </p:nvPicPr>
        <p:blipFill>
          <a:blip r:embed="rId3"/>
          <a:stretch>
            <a:fillRect/>
          </a:stretch>
        </p:blipFill>
        <p:spPr>
          <a:xfrm>
            <a:off x="0" y="3757088"/>
            <a:ext cx="5178976" cy="3100912"/>
          </a:xfrm>
          <a:prstGeom prst="rect">
            <a:avLst/>
          </a:prstGeom>
        </p:spPr>
      </p:pic>
      <p:pic>
        <p:nvPicPr>
          <p:cNvPr id="4" name="Picture 3">
            <a:extLst>
              <a:ext uri="{FF2B5EF4-FFF2-40B4-BE49-F238E27FC236}">
                <a16:creationId xmlns="" xmlns:a16="http://schemas.microsoft.com/office/drawing/2014/main" id="{B6FFE1A0-C874-7218-B3F5-3CE49733BA83}"/>
              </a:ext>
            </a:extLst>
          </p:cNvPr>
          <p:cNvPicPr>
            <a:picLocks noChangeAspect="1"/>
          </p:cNvPicPr>
          <p:nvPr/>
        </p:nvPicPr>
        <p:blipFill>
          <a:blip r:embed="rId4"/>
          <a:stretch>
            <a:fillRect/>
          </a:stretch>
        </p:blipFill>
        <p:spPr>
          <a:xfrm>
            <a:off x="7296150" y="4075779"/>
            <a:ext cx="4796533" cy="2771330"/>
          </a:xfrm>
          <a:prstGeom prst="rect">
            <a:avLst/>
          </a:prstGeom>
        </p:spPr>
      </p:pic>
    </p:spTree>
    <p:extLst>
      <p:ext uri="{BB962C8B-B14F-4D97-AF65-F5344CB8AC3E}">
        <p14:creationId xmlns:p14="http://schemas.microsoft.com/office/powerpoint/2010/main" val="348049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4308207-9033-4B23-6917-F9F269F09FB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37578DBE-2DEF-D485-D0C3-9FD723992517}"/>
              </a:ext>
            </a:extLst>
          </p:cNvPr>
          <p:cNvSpPr>
            <a:spLocks noGrp="1"/>
          </p:cNvSpPr>
          <p:nvPr>
            <p:ph type="title"/>
          </p:nvPr>
        </p:nvSpPr>
        <p:spPr/>
        <p:txBody>
          <a:bodyPr/>
          <a:lstStyle/>
          <a:p>
            <a:r>
              <a:rPr lang="en-US" dirty="0"/>
              <a:t>    Orthographic Projections of objects</a:t>
            </a:r>
          </a:p>
        </p:txBody>
      </p:sp>
      <p:sp>
        <p:nvSpPr>
          <p:cNvPr id="5" name="Footer Placeholder 4">
            <a:extLst>
              <a:ext uri="{FF2B5EF4-FFF2-40B4-BE49-F238E27FC236}">
                <a16:creationId xmlns="" xmlns:a16="http://schemas.microsoft.com/office/drawing/2014/main" id="{31BF9C8B-8CC7-089A-EA3E-A5E81DAE200E}"/>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FA75875-6730-E82A-1683-D26654E6167A}"/>
              </a:ext>
            </a:extLst>
          </p:cNvPr>
          <p:cNvSpPr>
            <a:spLocks noGrp="1"/>
          </p:cNvSpPr>
          <p:nvPr>
            <p:ph type="sldNum" sz="quarter" idx="12"/>
          </p:nvPr>
        </p:nvSpPr>
        <p:spPr/>
        <p:txBody>
          <a:bodyPr/>
          <a:lstStyle/>
          <a:p>
            <a:fld id="{CC529A1F-6900-4D36-92AC-B7647C1D9DDB}" type="slidenum">
              <a:rPr lang="en-US" smtClean="0"/>
              <a:t>26</a:t>
            </a:fld>
            <a:endParaRPr lang="en-US"/>
          </a:p>
        </p:txBody>
      </p:sp>
      <p:sp>
        <p:nvSpPr>
          <p:cNvPr id="8" name="Rectangle 1">
            <a:extLst>
              <a:ext uri="{FF2B5EF4-FFF2-40B4-BE49-F238E27FC236}">
                <a16:creationId xmlns="" xmlns:a16="http://schemas.microsoft.com/office/drawing/2014/main" id="{40D627D6-FF8E-F3DA-D47C-970AE0FA825D}"/>
              </a:ext>
            </a:extLst>
          </p:cNvPr>
          <p:cNvSpPr>
            <a:spLocks noGrp="1" noChangeArrowheads="1"/>
          </p:cNvSpPr>
          <p:nvPr>
            <p:ph idx="1"/>
          </p:nvPr>
        </p:nvSpPr>
        <p:spPr bwMode="auto">
          <a:xfrm>
            <a:off x="298532" y="2267980"/>
            <a:ext cx="11417845"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D54F26E6-BD23-8D2D-73CC-3E845ACDBB4F}"/>
              </a:ext>
            </a:extLst>
          </p:cNvPr>
          <p:cNvPicPr>
            <a:picLocks noChangeAspect="1"/>
          </p:cNvPicPr>
          <p:nvPr/>
        </p:nvPicPr>
        <p:blipFill>
          <a:blip r:embed="rId3"/>
          <a:stretch>
            <a:fillRect/>
          </a:stretch>
        </p:blipFill>
        <p:spPr>
          <a:xfrm>
            <a:off x="1333500" y="1133475"/>
            <a:ext cx="9525000" cy="4591050"/>
          </a:xfrm>
          <a:prstGeom prst="rect">
            <a:avLst/>
          </a:prstGeom>
        </p:spPr>
      </p:pic>
    </p:spTree>
    <p:extLst>
      <p:ext uri="{BB962C8B-B14F-4D97-AF65-F5344CB8AC3E}">
        <p14:creationId xmlns:p14="http://schemas.microsoft.com/office/powerpoint/2010/main" val="39194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BB2ACDB-8162-5DF2-7149-B121A9BA029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81A9DA8-2B32-AF98-786F-E6AF90DBE39E}"/>
              </a:ext>
            </a:extLst>
          </p:cNvPr>
          <p:cNvSpPr>
            <a:spLocks noGrp="1"/>
          </p:cNvSpPr>
          <p:nvPr>
            <p:ph type="title"/>
          </p:nvPr>
        </p:nvSpPr>
        <p:spPr/>
        <p:txBody>
          <a:bodyPr/>
          <a:lstStyle/>
          <a:p>
            <a:r>
              <a:rPr lang="en-US" dirty="0"/>
              <a:t>    Orthographic Projections of objects</a:t>
            </a:r>
          </a:p>
        </p:txBody>
      </p:sp>
      <p:sp>
        <p:nvSpPr>
          <p:cNvPr id="5" name="Footer Placeholder 4">
            <a:extLst>
              <a:ext uri="{FF2B5EF4-FFF2-40B4-BE49-F238E27FC236}">
                <a16:creationId xmlns="" xmlns:a16="http://schemas.microsoft.com/office/drawing/2014/main" id="{D4F3C003-6D5C-0AE0-A409-AEF18996F77B}"/>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F4B5305F-D09C-58C0-E541-31634BF14468}"/>
              </a:ext>
            </a:extLst>
          </p:cNvPr>
          <p:cNvSpPr>
            <a:spLocks noGrp="1"/>
          </p:cNvSpPr>
          <p:nvPr>
            <p:ph type="sldNum" sz="quarter" idx="12"/>
          </p:nvPr>
        </p:nvSpPr>
        <p:spPr/>
        <p:txBody>
          <a:bodyPr/>
          <a:lstStyle/>
          <a:p>
            <a:fld id="{CC529A1F-6900-4D36-92AC-B7647C1D9DDB}" type="slidenum">
              <a:rPr lang="en-US" smtClean="0"/>
              <a:t>27</a:t>
            </a:fld>
            <a:endParaRPr lang="en-US"/>
          </a:p>
        </p:txBody>
      </p:sp>
      <p:sp>
        <p:nvSpPr>
          <p:cNvPr id="8" name="Rectangle 1">
            <a:extLst>
              <a:ext uri="{FF2B5EF4-FFF2-40B4-BE49-F238E27FC236}">
                <a16:creationId xmlns="" xmlns:a16="http://schemas.microsoft.com/office/drawing/2014/main" id="{4502CFA8-DBD9-A1C2-E865-4FBC3172AEB4}"/>
              </a:ext>
            </a:extLst>
          </p:cNvPr>
          <p:cNvSpPr>
            <a:spLocks noGrp="1" noChangeArrowheads="1"/>
          </p:cNvSpPr>
          <p:nvPr>
            <p:ph idx="1"/>
          </p:nvPr>
        </p:nvSpPr>
        <p:spPr bwMode="auto">
          <a:xfrm>
            <a:off x="298532" y="2267980"/>
            <a:ext cx="11417845"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DAA1450B-E280-68BA-541F-A9F388AEFFAD}"/>
              </a:ext>
            </a:extLst>
          </p:cNvPr>
          <p:cNvPicPr>
            <a:picLocks noChangeAspect="1"/>
          </p:cNvPicPr>
          <p:nvPr/>
        </p:nvPicPr>
        <p:blipFill>
          <a:blip r:embed="rId3"/>
          <a:stretch>
            <a:fillRect/>
          </a:stretch>
        </p:blipFill>
        <p:spPr>
          <a:xfrm>
            <a:off x="3000375" y="1252537"/>
            <a:ext cx="6191250" cy="4352925"/>
          </a:xfrm>
          <a:prstGeom prst="rect">
            <a:avLst/>
          </a:prstGeom>
        </p:spPr>
      </p:pic>
    </p:spTree>
    <p:extLst>
      <p:ext uri="{BB962C8B-B14F-4D97-AF65-F5344CB8AC3E}">
        <p14:creationId xmlns:p14="http://schemas.microsoft.com/office/powerpoint/2010/main" val="148103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7451233-29F9-61B2-0818-C650EFBA413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EFD0948-1D0A-7496-9367-EC5096259911}"/>
              </a:ext>
            </a:extLst>
          </p:cNvPr>
          <p:cNvSpPr>
            <a:spLocks noGrp="1"/>
          </p:cNvSpPr>
          <p:nvPr>
            <p:ph type="title"/>
          </p:nvPr>
        </p:nvSpPr>
        <p:spPr/>
        <p:txBody>
          <a:bodyPr/>
          <a:lstStyle/>
          <a:p>
            <a:r>
              <a:rPr lang="en-US" dirty="0"/>
              <a:t>    Orthographic Projections of objects</a:t>
            </a:r>
          </a:p>
        </p:txBody>
      </p:sp>
      <p:sp>
        <p:nvSpPr>
          <p:cNvPr id="5" name="Footer Placeholder 4">
            <a:extLst>
              <a:ext uri="{FF2B5EF4-FFF2-40B4-BE49-F238E27FC236}">
                <a16:creationId xmlns="" xmlns:a16="http://schemas.microsoft.com/office/drawing/2014/main" id="{65851939-1827-EA3F-9652-35484D3CE89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7C7D0210-D6C9-8A43-E631-B85518D2A75D}"/>
              </a:ext>
            </a:extLst>
          </p:cNvPr>
          <p:cNvSpPr>
            <a:spLocks noGrp="1"/>
          </p:cNvSpPr>
          <p:nvPr>
            <p:ph type="sldNum" sz="quarter" idx="12"/>
          </p:nvPr>
        </p:nvSpPr>
        <p:spPr/>
        <p:txBody>
          <a:bodyPr/>
          <a:lstStyle/>
          <a:p>
            <a:fld id="{CC529A1F-6900-4D36-92AC-B7647C1D9DDB}" type="slidenum">
              <a:rPr lang="en-US" smtClean="0"/>
              <a:t>28</a:t>
            </a:fld>
            <a:endParaRPr lang="en-US"/>
          </a:p>
        </p:txBody>
      </p:sp>
      <p:graphicFrame>
        <p:nvGraphicFramePr>
          <p:cNvPr id="4" name="Content Placeholder 3">
            <a:extLst>
              <a:ext uri="{FF2B5EF4-FFF2-40B4-BE49-F238E27FC236}">
                <a16:creationId xmlns="" xmlns:a16="http://schemas.microsoft.com/office/drawing/2014/main" id="{94080D7A-B915-68AD-6F8F-C77871121704}"/>
              </a:ext>
            </a:extLst>
          </p:cNvPr>
          <p:cNvGraphicFramePr>
            <a:graphicFrameLocks noGrp="1"/>
          </p:cNvGraphicFramePr>
          <p:nvPr>
            <p:ph idx="1"/>
            <p:extLst>
              <p:ext uri="{D42A27DB-BD31-4B8C-83A1-F6EECF244321}">
                <p14:modId xmlns:p14="http://schemas.microsoft.com/office/powerpoint/2010/main" val="1829183847"/>
              </p:ext>
            </p:extLst>
          </p:nvPr>
        </p:nvGraphicFramePr>
        <p:xfrm>
          <a:off x="1610361" y="1872590"/>
          <a:ext cx="8971278" cy="3531616"/>
        </p:xfrm>
        <a:graphic>
          <a:graphicData uri="http://schemas.openxmlformats.org/drawingml/2006/table">
            <a:tbl>
              <a:tblPr>
                <a:tableStyleId>{793D81CF-94F2-401A-BA57-92F5A7B2D0C5}</a:tableStyleId>
              </a:tblPr>
              <a:tblGrid>
                <a:gridCol w="2990426">
                  <a:extLst>
                    <a:ext uri="{9D8B030D-6E8A-4147-A177-3AD203B41FA5}">
                      <a16:colId xmlns="" xmlns:a16="http://schemas.microsoft.com/office/drawing/2014/main" val="3811665559"/>
                    </a:ext>
                  </a:extLst>
                </a:gridCol>
                <a:gridCol w="2990426">
                  <a:extLst>
                    <a:ext uri="{9D8B030D-6E8A-4147-A177-3AD203B41FA5}">
                      <a16:colId xmlns="" xmlns:a16="http://schemas.microsoft.com/office/drawing/2014/main" val="3294321160"/>
                    </a:ext>
                  </a:extLst>
                </a:gridCol>
                <a:gridCol w="2990426">
                  <a:extLst>
                    <a:ext uri="{9D8B030D-6E8A-4147-A177-3AD203B41FA5}">
                      <a16:colId xmlns="" xmlns:a16="http://schemas.microsoft.com/office/drawing/2014/main" val="2426529002"/>
                    </a:ext>
                  </a:extLst>
                </a:gridCol>
              </a:tblGrid>
              <a:tr h="584793">
                <a:tc>
                  <a:txBody>
                    <a:bodyPr/>
                    <a:lstStyle/>
                    <a:p>
                      <a:pPr algn="l"/>
                      <a:r>
                        <a:rPr lang="en-US" sz="1600" b="1" dirty="0"/>
                        <a:t>Feature</a:t>
                      </a:r>
                    </a:p>
                  </a:txBody>
                  <a:tcPr marL="20704" marR="20704" marT="10352" marB="10352" anchor="ctr"/>
                </a:tc>
                <a:tc>
                  <a:txBody>
                    <a:bodyPr/>
                    <a:lstStyle/>
                    <a:p>
                      <a:pPr algn="l"/>
                      <a:r>
                        <a:rPr lang="en-US" sz="1600" b="1"/>
                        <a:t>Orthographic Projection</a:t>
                      </a:r>
                    </a:p>
                  </a:txBody>
                  <a:tcPr marL="20704" marR="20704" marT="10352" marB="10352" anchor="ctr"/>
                </a:tc>
                <a:tc>
                  <a:txBody>
                    <a:bodyPr/>
                    <a:lstStyle/>
                    <a:p>
                      <a:pPr algn="l"/>
                      <a:r>
                        <a:rPr lang="en-US" sz="1600" b="1" dirty="0"/>
                        <a:t>Perspective Projection</a:t>
                      </a:r>
                    </a:p>
                  </a:txBody>
                  <a:tcPr marL="20704" marR="20704" marT="10352" marB="10352" anchor="ctr"/>
                </a:tc>
                <a:extLst>
                  <a:ext uri="{0D108BD9-81ED-4DB2-BD59-A6C34878D82A}">
                    <a16:rowId xmlns="" xmlns:a16="http://schemas.microsoft.com/office/drawing/2014/main" val="208044616"/>
                  </a:ext>
                </a:extLst>
              </a:tr>
              <a:tr h="584793">
                <a:tc>
                  <a:txBody>
                    <a:bodyPr/>
                    <a:lstStyle/>
                    <a:p>
                      <a:pPr algn="l"/>
                      <a:r>
                        <a:rPr lang="en-US" sz="1600" b="1"/>
                        <a:t>Projection rays</a:t>
                      </a:r>
                    </a:p>
                  </a:txBody>
                  <a:tcPr marL="20704" marR="20704" marT="10352" marB="10352" anchor="ctr"/>
                </a:tc>
                <a:tc>
                  <a:txBody>
                    <a:bodyPr/>
                    <a:lstStyle/>
                    <a:p>
                      <a:pPr algn="l"/>
                      <a:r>
                        <a:rPr lang="en-US" sz="1600"/>
                        <a:t>Parallel</a:t>
                      </a:r>
                    </a:p>
                  </a:txBody>
                  <a:tcPr marL="20704" marR="20704" marT="10352" marB="10352" anchor="ctr"/>
                </a:tc>
                <a:tc>
                  <a:txBody>
                    <a:bodyPr/>
                    <a:lstStyle/>
                    <a:p>
                      <a:pPr algn="l"/>
                      <a:r>
                        <a:rPr lang="en-US" sz="1600"/>
                        <a:t>Converge at a point (CoP)</a:t>
                      </a:r>
                    </a:p>
                  </a:txBody>
                  <a:tcPr marL="20704" marR="20704" marT="10352" marB="10352" anchor="ctr"/>
                </a:tc>
                <a:extLst>
                  <a:ext uri="{0D108BD9-81ED-4DB2-BD59-A6C34878D82A}">
                    <a16:rowId xmlns="" xmlns:a16="http://schemas.microsoft.com/office/drawing/2014/main" val="1407561106"/>
                  </a:ext>
                </a:extLst>
              </a:tr>
              <a:tr h="596222">
                <a:tc>
                  <a:txBody>
                    <a:bodyPr/>
                    <a:lstStyle/>
                    <a:p>
                      <a:pPr algn="l"/>
                      <a:r>
                        <a:rPr lang="en-US" sz="1600" b="1"/>
                        <a:t>Appearance of depth</a:t>
                      </a:r>
                    </a:p>
                  </a:txBody>
                  <a:tcPr marL="20704" marR="20704" marT="10352" marB="10352" anchor="ctr"/>
                </a:tc>
                <a:tc>
                  <a:txBody>
                    <a:bodyPr/>
                    <a:lstStyle/>
                    <a:p>
                      <a:pPr algn="l"/>
                      <a:r>
                        <a:rPr lang="en-US" sz="1600" dirty="0"/>
                        <a:t>Flat, uniform size</a:t>
                      </a:r>
                    </a:p>
                  </a:txBody>
                  <a:tcPr marL="20704" marR="20704" marT="10352" marB="10352" anchor="ctr"/>
                </a:tc>
                <a:tc>
                  <a:txBody>
                    <a:bodyPr/>
                    <a:lstStyle/>
                    <a:p>
                      <a:pPr algn="l"/>
                      <a:r>
                        <a:rPr lang="en-US" sz="1600"/>
                        <a:t>Farther objects appear smaller</a:t>
                      </a:r>
                    </a:p>
                  </a:txBody>
                  <a:tcPr marL="20704" marR="20704" marT="10352" marB="10352" anchor="ctr"/>
                </a:tc>
                <a:extLst>
                  <a:ext uri="{0D108BD9-81ED-4DB2-BD59-A6C34878D82A}">
                    <a16:rowId xmlns="" xmlns:a16="http://schemas.microsoft.com/office/drawing/2014/main" val="3807069733"/>
                  </a:ext>
                </a:extLst>
              </a:tr>
              <a:tr h="584793">
                <a:tc>
                  <a:txBody>
                    <a:bodyPr/>
                    <a:lstStyle/>
                    <a:p>
                      <a:pPr algn="l"/>
                      <a:r>
                        <a:rPr lang="en-US" sz="1600" b="1" dirty="0"/>
                        <a:t>Scale preservation</a:t>
                      </a:r>
                    </a:p>
                  </a:txBody>
                  <a:tcPr marL="20704" marR="20704" marT="10352" marB="10352" anchor="ctr"/>
                </a:tc>
                <a:tc>
                  <a:txBody>
                    <a:bodyPr/>
                    <a:lstStyle/>
                    <a:p>
                      <a:pPr algn="l"/>
                      <a:r>
                        <a:rPr lang="en-US" sz="1600"/>
                        <a:t>Yes</a:t>
                      </a:r>
                    </a:p>
                  </a:txBody>
                  <a:tcPr marL="20704" marR="20704" marT="10352" marB="10352" anchor="ctr"/>
                </a:tc>
                <a:tc>
                  <a:txBody>
                    <a:bodyPr/>
                    <a:lstStyle/>
                    <a:p>
                      <a:pPr algn="l"/>
                      <a:r>
                        <a:rPr lang="en-US" sz="1600"/>
                        <a:t>No</a:t>
                      </a:r>
                    </a:p>
                  </a:txBody>
                  <a:tcPr marL="20704" marR="20704" marT="10352" marB="10352" anchor="ctr"/>
                </a:tc>
                <a:extLst>
                  <a:ext uri="{0D108BD9-81ED-4DB2-BD59-A6C34878D82A}">
                    <a16:rowId xmlns="" xmlns:a16="http://schemas.microsoft.com/office/drawing/2014/main" val="1568618603"/>
                  </a:ext>
                </a:extLst>
              </a:tr>
              <a:tr h="584793">
                <a:tc>
                  <a:txBody>
                    <a:bodyPr/>
                    <a:lstStyle/>
                    <a:p>
                      <a:pPr algn="l"/>
                      <a:r>
                        <a:rPr lang="en-US" sz="1600" b="1" dirty="0"/>
                        <a:t>Realism</a:t>
                      </a:r>
                    </a:p>
                  </a:txBody>
                  <a:tcPr marL="20704" marR="20704" marT="10352" marB="10352" anchor="ctr"/>
                </a:tc>
                <a:tc>
                  <a:txBody>
                    <a:bodyPr/>
                    <a:lstStyle/>
                    <a:p>
                      <a:pPr algn="l"/>
                      <a:r>
                        <a:rPr lang="en-US" sz="1600" dirty="0"/>
                        <a:t>Low</a:t>
                      </a:r>
                    </a:p>
                  </a:txBody>
                  <a:tcPr marL="20704" marR="20704" marT="10352" marB="10352" anchor="ctr"/>
                </a:tc>
                <a:tc>
                  <a:txBody>
                    <a:bodyPr/>
                    <a:lstStyle/>
                    <a:p>
                      <a:pPr algn="l"/>
                      <a:r>
                        <a:rPr lang="en-US" sz="1600"/>
                        <a:t>High</a:t>
                      </a:r>
                    </a:p>
                  </a:txBody>
                  <a:tcPr marL="20704" marR="20704" marT="10352" marB="10352" anchor="ctr"/>
                </a:tc>
                <a:extLst>
                  <a:ext uri="{0D108BD9-81ED-4DB2-BD59-A6C34878D82A}">
                    <a16:rowId xmlns="" xmlns:a16="http://schemas.microsoft.com/office/drawing/2014/main" val="3605710041"/>
                  </a:ext>
                </a:extLst>
              </a:tr>
              <a:tr h="596222">
                <a:tc>
                  <a:txBody>
                    <a:bodyPr/>
                    <a:lstStyle/>
                    <a:p>
                      <a:pPr algn="l"/>
                      <a:r>
                        <a:rPr lang="en-US" sz="1600" b="1" dirty="0"/>
                        <a:t>Use case</a:t>
                      </a:r>
                    </a:p>
                  </a:txBody>
                  <a:tcPr marL="20704" marR="20704" marT="10352" marB="10352" anchor="ctr"/>
                </a:tc>
                <a:tc>
                  <a:txBody>
                    <a:bodyPr/>
                    <a:lstStyle/>
                    <a:p>
                      <a:pPr algn="l"/>
                      <a:r>
                        <a:rPr lang="en-US" sz="1600"/>
                        <a:t>Engineering, CAD</a:t>
                      </a:r>
                    </a:p>
                  </a:txBody>
                  <a:tcPr marL="20704" marR="20704" marT="10352" marB="10352" anchor="ctr"/>
                </a:tc>
                <a:tc>
                  <a:txBody>
                    <a:bodyPr/>
                    <a:lstStyle/>
                    <a:p>
                      <a:pPr algn="l"/>
                      <a:r>
                        <a:rPr lang="en-US" sz="1600" dirty="0"/>
                        <a:t>Photography, computer graphics</a:t>
                      </a:r>
                    </a:p>
                  </a:txBody>
                  <a:tcPr marL="20704" marR="20704" marT="10352" marB="10352" anchor="ctr"/>
                </a:tc>
                <a:extLst>
                  <a:ext uri="{0D108BD9-81ED-4DB2-BD59-A6C34878D82A}">
                    <a16:rowId xmlns="" xmlns:a16="http://schemas.microsoft.com/office/drawing/2014/main" val="1373812604"/>
                  </a:ext>
                </a:extLst>
              </a:tr>
            </a:tbl>
          </a:graphicData>
        </a:graphic>
      </p:graphicFrame>
    </p:spTree>
    <p:extLst>
      <p:ext uri="{BB962C8B-B14F-4D97-AF65-F5344CB8AC3E}">
        <p14:creationId xmlns:p14="http://schemas.microsoft.com/office/powerpoint/2010/main" val="3704168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017268-6697-AF47-F400-4FF363742B74}"/>
            </a:ext>
          </a:extLst>
        </p:cNvPr>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310678" y="3325167"/>
            <a:ext cx="5634299" cy="3031183"/>
          </a:xfrm>
          <a:prstGeom prst="rect">
            <a:avLst/>
          </a:prstGeom>
        </p:spPr>
      </p:pic>
      <p:sp>
        <p:nvSpPr>
          <p:cNvPr id="2" name="Title 1">
            <a:extLst>
              <a:ext uri="{FF2B5EF4-FFF2-40B4-BE49-F238E27FC236}">
                <a16:creationId xmlns="" xmlns:a16="http://schemas.microsoft.com/office/drawing/2014/main" id="{4017E20F-1520-9DDA-C77C-7E61D0755796}"/>
              </a:ext>
            </a:extLst>
          </p:cNvPr>
          <p:cNvSpPr>
            <a:spLocks noGrp="1"/>
          </p:cNvSpPr>
          <p:nvPr>
            <p:ph type="title"/>
          </p:nvPr>
        </p:nvSpPr>
        <p:spPr/>
        <p:txBody>
          <a:bodyPr/>
          <a:lstStyle/>
          <a:p>
            <a:r>
              <a:rPr lang="en-US" dirty="0"/>
              <a:t>    Pinhole Camera</a:t>
            </a:r>
          </a:p>
        </p:txBody>
      </p:sp>
      <p:sp>
        <p:nvSpPr>
          <p:cNvPr id="5" name="Footer Placeholder 4">
            <a:extLst>
              <a:ext uri="{FF2B5EF4-FFF2-40B4-BE49-F238E27FC236}">
                <a16:creationId xmlns="" xmlns:a16="http://schemas.microsoft.com/office/drawing/2014/main" id="{D3483E5C-5BBE-8B57-37F8-EC14290AC9B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27B1F45-B084-2E03-3B52-30BF595F17CD}"/>
              </a:ext>
            </a:extLst>
          </p:cNvPr>
          <p:cNvSpPr>
            <a:spLocks noGrp="1"/>
          </p:cNvSpPr>
          <p:nvPr>
            <p:ph type="sldNum" sz="quarter" idx="12"/>
          </p:nvPr>
        </p:nvSpPr>
        <p:spPr/>
        <p:txBody>
          <a:bodyPr/>
          <a:lstStyle/>
          <a:p>
            <a:fld id="{CC529A1F-6900-4D36-92AC-B7647C1D9DDB}" type="slidenum">
              <a:rPr lang="en-US" smtClean="0"/>
              <a:t>29</a:t>
            </a:fld>
            <a:endParaRPr lang="en-US"/>
          </a:p>
        </p:txBody>
      </p:sp>
      <p:sp>
        <p:nvSpPr>
          <p:cNvPr id="8" name="Rectangle 1">
            <a:extLst>
              <a:ext uri="{FF2B5EF4-FFF2-40B4-BE49-F238E27FC236}">
                <a16:creationId xmlns="" xmlns:a16="http://schemas.microsoft.com/office/drawing/2014/main" id="{6006E199-DBA2-C416-CB9C-DE9F742C9584}"/>
              </a:ext>
            </a:extLst>
          </p:cNvPr>
          <p:cNvSpPr>
            <a:spLocks noGrp="1" noChangeArrowheads="1"/>
          </p:cNvSpPr>
          <p:nvPr>
            <p:ph idx="1"/>
          </p:nvPr>
        </p:nvSpPr>
        <p:spPr bwMode="auto">
          <a:xfrm>
            <a:off x="298532" y="1362316"/>
            <a:ext cx="1141784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A </a:t>
            </a:r>
            <a:r>
              <a:rPr lang="en-US" altLang="en-US" sz="2400" b="1" dirty="0">
                <a:latin typeface="Arial" panose="020B0604020202020204" pitchFamily="34" charset="0"/>
              </a:rPr>
              <a:t>pinhole camera </a:t>
            </a:r>
            <a:r>
              <a:rPr lang="en-US" altLang="en-US" sz="2400" dirty="0">
                <a:latin typeface="Arial" panose="020B0604020202020204" pitchFamily="34" charset="0"/>
              </a:rPr>
              <a:t>is a simple device that </a:t>
            </a:r>
            <a:r>
              <a:rPr lang="en-US" altLang="en-US" sz="2400" b="1" dirty="0">
                <a:latin typeface="Arial" panose="020B0604020202020204" pitchFamily="34" charset="0"/>
              </a:rPr>
              <a:t>forms an image without a lens</a:t>
            </a:r>
            <a:r>
              <a:rPr lang="en-US" altLang="en-US" sz="2400" dirty="0">
                <a:latin typeface="Arial" panose="020B0604020202020204" pitchFamily="34" charset="0"/>
              </a:rPr>
              <a:t>.</a:t>
            </a:r>
          </a:p>
          <a:p>
            <a:pPr eaLnBrk="0" fontAlgn="base" hangingPunct="0">
              <a:lnSpc>
                <a:spcPct val="150000"/>
              </a:lnSpc>
              <a:spcBef>
                <a:spcPct val="0"/>
              </a:spcBef>
              <a:spcAft>
                <a:spcPct val="0"/>
              </a:spcAft>
            </a:pPr>
            <a:r>
              <a:rPr lang="en-US" altLang="en-US" sz="2400" dirty="0">
                <a:latin typeface="Arial" panose="020B0604020202020204" pitchFamily="34" charset="0"/>
              </a:rPr>
              <a:t>It uses a </a:t>
            </a:r>
            <a:r>
              <a:rPr lang="en-US" altLang="en-US" sz="2400" b="1" dirty="0">
                <a:latin typeface="Arial" panose="020B0604020202020204" pitchFamily="34" charset="0"/>
              </a:rPr>
              <a:t>tiny hole (aperture) </a:t>
            </a:r>
            <a:r>
              <a:rPr lang="en-US" altLang="en-US" sz="2400" dirty="0">
                <a:latin typeface="Arial" panose="020B0604020202020204" pitchFamily="34" charset="0"/>
              </a:rPr>
              <a:t>to project an </a:t>
            </a:r>
            <a:r>
              <a:rPr lang="en-US" altLang="en-US" sz="2400" b="1" dirty="0">
                <a:latin typeface="Arial" panose="020B0604020202020204" pitchFamily="34" charset="0"/>
              </a:rPr>
              <a:t>inverted image </a:t>
            </a:r>
            <a:r>
              <a:rPr lang="en-US" altLang="en-US" sz="2400" dirty="0">
                <a:latin typeface="Arial" panose="020B0604020202020204" pitchFamily="34" charset="0"/>
              </a:rPr>
              <a:t>onto a surface inside a </a:t>
            </a:r>
            <a:r>
              <a:rPr lang="en-US" altLang="en-US" sz="2400" b="1" dirty="0">
                <a:latin typeface="Arial" panose="020B0604020202020204" pitchFamily="34" charset="0"/>
              </a:rPr>
              <a:t>dark box </a:t>
            </a:r>
            <a:r>
              <a:rPr lang="en-US" altLang="en-US" sz="2400" dirty="0">
                <a:latin typeface="Arial" panose="020B0604020202020204" pitchFamily="34" charset="0"/>
              </a:rPr>
              <a:t>or container.</a:t>
            </a:r>
          </a:p>
          <a:p>
            <a:pPr eaLnBrk="0" fontAlgn="base" hangingPunct="0">
              <a:lnSpc>
                <a:spcPct val="150000"/>
              </a:lnSpc>
              <a:spcBef>
                <a:spcPct val="0"/>
              </a:spcBef>
              <a:spcAft>
                <a:spcPct val="0"/>
              </a:spcAft>
            </a:pPr>
            <a:r>
              <a:rPr lang="en-US" altLang="en-US" sz="2400" dirty="0">
                <a:latin typeface="Arial" panose="020B0604020202020204" pitchFamily="34" charset="0"/>
              </a:rPr>
              <a:t>Also known as a "</a:t>
            </a:r>
            <a:r>
              <a:rPr lang="en-US" altLang="en-US" sz="2400" b="1" dirty="0">
                <a:latin typeface="Arial" panose="020B0604020202020204" pitchFamily="34" charset="0"/>
              </a:rPr>
              <a:t>camera </a:t>
            </a:r>
            <a:r>
              <a:rPr lang="en-US" altLang="en-US" sz="2400" b="1" dirty="0" err="1">
                <a:latin typeface="Arial" panose="020B0604020202020204" pitchFamily="34" charset="0"/>
              </a:rPr>
              <a:t>obscura</a:t>
            </a:r>
            <a:r>
              <a:rPr lang="en-US" altLang="en-US" sz="2400" b="1" dirty="0">
                <a:latin typeface="Arial" panose="020B0604020202020204" pitchFamily="34" charset="0"/>
              </a:rPr>
              <a:t> </a:t>
            </a:r>
            <a:r>
              <a:rPr lang="en-US" altLang="en-US" sz="2400" dirty="0">
                <a:latin typeface="Arial" panose="020B0604020202020204" pitchFamily="34" charset="0"/>
              </a:rPr>
              <a:t>(dark chamber)"</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4"/>
          <a:stretch>
            <a:fillRect/>
          </a:stretch>
        </p:blipFill>
        <p:spPr>
          <a:xfrm>
            <a:off x="883003" y="3581996"/>
            <a:ext cx="5396793" cy="2862999"/>
          </a:xfrm>
          <a:prstGeom prst="rect">
            <a:avLst/>
          </a:prstGeom>
        </p:spPr>
      </p:pic>
    </p:spTree>
    <p:extLst>
      <p:ext uri="{BB962C8B-B14F-4D97-AF65-F5344CB8AC3E}">
        <p14:creationId xmlns:p14="http://schemas.microsoft.com/office/powerpoint/2010/main" val="4275835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0C17E1-E6E2-4259-8F34-1E52E8D72B18}"/>
              </a:ext>
            </a:extLst>
          </p:cNvPr>
          <p:cNvSpPr>
            <a:spLocks noGrp="1"/>
          </p:cNvSpPr>
          <p:nvPr>
            <p:ph type="title"/>
          </p:nvPr>
        </p:nvSpPr>
        <p:spPr/>
        <p:txBody>
          <a:bodyPr/>
          <a:lstStyle/>
          <a:p>
            <a:r>
              <a:rPr lang="en-US" dirty="0"/>
              <a:t>Contents</a:t>
            </a:r>
            <a:endParaRPr lang="en-PK" dirty="0"/>
          </a:p>
        </p:txBody>
      </p:sp>
      <p:sp>
        <p:nvSpPr>
          <p:cNvPr id="3" name="Content Placeholder 2">
            <a:extLst>
              <a:ext uri="{FF2B5EF4-FFF2-40B4-BE49-F238E27FC236}">
                <a16:creationId xmlns="" xmlns:a16="http://schemas.microsoft.com/office/drawing/2014/main" id="{FD087A3F-C316-4E19-9092-F6C80AAB4674}"/>
              </a:ext>
            </a:extLst>
          </p:cNvPr>
          <p:cNvSpPr>
            <a:spLocks noGrp="1"/>
          </p:cNvSpPr>
          <p:nvPr>
            <p:ph idx="1"/>
          </p:nvPr>
        </p:nvSpPr>
        <p:spPr/>
        <p:txBody>
          <a:bodyPr/>
          <a:lstStyle/>
          <a:p>
            <a:r>
              <a:rPr lang="en-US" dirty="0"/>
              <a:t>What is an image</a:t>
            </a:r>
          </a:p>
          <a:p>
            <a:r>
              <a:rPr lang="en-US" dirty="0"/>
              <a:t>Analog image</a:t>
            </a:r>
          </a:p>
          <a:p>
            <a:r>
              <a:rPr lang="en-US" dirty="0"/>
              <a:t>Digital image</a:t>
            </a:r>
          </a:p>
          <a:p>
            <a:r>
              <a:rPr lang="en-US" dirty="0"/>
              <a:t>Image as a function</a:t>
            </a:r>
          </a:p>
          <a:p>
            <a:r>
              <a:rPr lang="en-US" dirty="0"/>
              <a:t>Pinhole Camera</a:t>
            </a:r>
          </a:p>
          <a:p>
            <a:r>
              <a:rPr lang="en-US" dirty="0"/>
              <a:t>Digital Camera</a:t>
            </a:r>
          </a:p>
          <a:p>
            <a:r>
              <a:rPr lang="en-US" dirty="0"/>
              <a:t>Camera Intrinsics and </a:t>
            </a:r>
            <a:r>
              <a:rPr lang="en-US" dirty="0" err="1"/>
              <a:t>Extrinsics</a:t>
            </a:r>
            <a:endParaRPr lang="en-US" dirty="0"/>
          </a:p>
          <a:p>
            <a:r>
              <a:rPr lang="en-US" dirty="0"/>
              <a:t>Image coordinate system</a:t>
            </a:r>
          </a:p>
          <a:p>
            <a:endParaRPr lang="en-PK" dirty="0"/>
          </a:p>
        </p:txBody>
      </p:sp>
      <p:sp>
        <p:nvSpPr>
          <p:cNvPr id="4" name="Footer Placeholder 3">
            <a:extLst>
              <a:ext uri="{FF2B5EF4-FFF2-40B4-BE49-F238E27FC236}">
                <a16:creationId xmlns="" xmlns:a16="http://schemas.microsoft.com/office/drawing/2014/main" id="{D25625F8-1759-4079-B259-3034DC794107}"/>
              </a:ext>
            </a:extLst>
          </p:cNvPr>
          <p:cNvSpPr>
            <a:spLocks noGrp="1"/>
          </p:cNvSpPr>
          <p:nvPr>
            <p:ph type="ftr" sz="quarter" idx="11"/>
          </p:nvPr>
        </p:nvSpPr>
        <p:spPr/>
        <p:txBody>
          <a:bodyPr/>
          <a:lstStyle/>
          <a:p>
            <a:r>
              <a:rPr lang="en-US" smtClean="0"/>
              <a:t>Computer Vision</a:t>
            </a:r>
            <a:endParaRPr lang="en-GB" dirty="0"/>
          </a:p>
        </p:txBody>
      </p:sp>
      <p:sp>
        <p:nvSpPr>
          <p:cNvPr id="5" name="Slide Number Placeholder 4">
            <a:extLst>
              <a:ext uri="{FF2B5EF4-FFF2-40B4-BE49-F238E27FC236}">
                <a16:creationId xmlns="" xmlns:a16="http://schemas.microsoft.com/office/drawing/2014/main" id="{0F204679-9342-45D9-ADBD-E5B94960C5E8}"/>
              </a:ext>
            </a:extLst>
          </p:cNvPr>
          <p:cNvSpPr>
            <a:spLocks noGrp="1"/>
          </p:cNvSpPr>
          <p:nvPr>
            <p:ph type="sldNum" sz="quarter" idx="12"/>
          </p:nvPr>
        </p:nvSpPr>
        <p:spPr/>
        <p:txBody>
          <a:bodyPr/>
          <a:lstStyle/>
          <a:p>
            <a:fld id="{1BEB7A16-2A17-4549-A1D9-B9B2F7AEB8FC}" type="slidenum">
              <a:rPr lang="en-GB" smtClean="0"/>
              <a:t>3</a:t>
            </a:fld>
            <a:endParaRPr lang="en-GB"/>
          </a:p>
        </p:txBody>
      </p:sp>
    </p:spTree>
    <p:extLst>
      <p:ext uri="{BB962C8B-B14F-4D97-AF65-F5344CB8AC3E}">
        <p14:creationId xmlns:p14="http://schemas.microsoft.com/office/powerpoint/2010/main" val="2138441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017268-6697-AF47-F400-4FF363742B7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017E20F-1520-9DDA-C77C-7E61D0755796}"/>
              </a:ext>
            </a:extLst>
          </p:cNvPr>
          <p:cNvSpPr>
            <a:spLocks noGrp="1"/>
          </p:cNvSpPr>
          <p:nvPr>
            <p:ph type="title"/>
          </p:nvPr>
        </p:nvSpPr>
        <p:spPr/>
        <p:txBody>
          <a:bodyPr/>
          <a:lstStyle/>
          <a:p>
            <a:r>
              <a:rPr lang="en-US" dirty="0"/>
              <a:t>    Pinhole Camera</a:t>
            </a:r>
          </a:p>
        </p:txBody>
      </p:sp>
      <p:sp>
        <p:nvSpPr>
          <p:cNvPr id="5" name="Footer Placeholder 4">
            <a:extLst>
              <a:ext uri="{FF2B5EF4-FFF2-40B4-BE49-F238E27FC236}">
                <a16:creationId xmlns="" xmlns:a16="http://schemas.microsoft.com/office/drawing/2014/main" id="{D3483E5C-5BBE-8B57-37F8-EC14290AC9B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27B1F45-B084-2E03-3B52-30BF595F17CD}"/>
              </a:ext>
            </a:extLst>
          </p:cNvPr>
          <p:cNvSpPr>
            <a:spLocks noGrp="1"/>
          </p:cNvSpPr>
          <p:nvPr>
            <p:ph type="sldNum" sz="quarter" idx="12"/>
          </p:nvPr>
        </p:nvSpPr>
        <p:spPr/>
        <p:txBody>
          <a:bodyPr/>
          <a:lstStyle/>
          <a:p>
            <a:fld id="{CC529A1F-6900-4D36-92AC-B7647C1D9DDB}" type="slidenum">
              <a:rPr lang="en-US" smtClean="0"/>
              <a:t>30</a:t>
            </a:fld>
            <a:endParaRPr lang="en-US"/>
          </a:p>
        </p:txBody>
      </p:sp>
      <p:sp>
        <p:nvSpPr>
          <p:cNvPr id="8" name="Rectangle 1">
            <a:extLst>
              <a:ext uri="{FF2B5EF4-FFF2-40B4-BE49-F238E27FC236}">
                <a16:creationId xmlns="" xmlns:a16="http://schemas.microsoft.com/office/drawing/2014/main" id="{6006E199-DBA2-C416-CB9C-DE9F742C9584}"/>
              </a:ext>
            </a:extLst>
          </p:cNvPr>
          <p:cNvSpPr>
            <a:spLocks noGrp="1" noChangeArrowheads="1"/>
          </p:cNvSpPr>
          <p:nvPr>
            <p:ph idx="1"/>
          </p:nvPr>
        </p:nvSpPr>
        <p:spPr bwMode="auto">
          <a:xfrm>
            <a:off x="298532" y="2267980"/>
            <a:ext cx="11417845"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3"/>
          <a:stretch>
            <a:fillRect/>
          </a:stretch>
        </p:blipFill>
        <p:spPr>
          <a:xfrm>
            <a:off x="0" y="1333476"/>
            <a:ext cx="5396793" cy="2862999"/>
          </a:xfrm>
          <a:prstGeom prst="rect">
            <a:avLst/>
          </a:prstGeom>
        </p:spPr>
      </p:pic>
      <p:pic>
        <p:nvPicPr>
          <p:cNvPr id="3" name="Picture 2"/>
          <p:cNvPicPr>
            <a:picLocks noChangeAspect="1"/>
          </p:cNvPicPr>
          <p:nvPr/>
        </p:nvPicPr>
        <p:blipFill>
          <a:blip r:embed="rId4"/>
          <a:stretch>
            <a:fillRect/>
          </a:stretch>
        </p:blipFill>
        <p:spPr>
          <a:xfrm>
            <a:off x="6114682" y="1652953"/>
            <a:ext cx="5601695" cy="4188183"/>
          </a:xfrm>
          <a:prstGeom prst="rect">
            <a:avLst/>
          </a:prstGeom>
        </p:spPr>
      </p:pic>
    </p:spTree>
    <p:extLst>
      <p:ext uri="{BB962C8B-B14F-4D97-AF65-F5344CB8AC3E}">
        <p14:creationId xmlns:p14="http://schemas.microsoft.com/office/powerpoint/2010/main" val="2231888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017268-6697-AF47-F400-4FF363742B74}"/>
            </a:ext>
          </a:extLst>
        </p:cNvPr>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310678" y="3325167"/>
            <a:ext cx="5634299" cy="3031183"/>
          </a:xfrm>
          <a:prstGeom prst="rect">
            <a:avLst/>
          </a:prstGeom>
        </p:spPr>
      </p:pic>
      <p:sp>
        <p:nvSpPr>
          <p:cNvPr id="2" name="Title 1">
            <a:extLst>
              <a:ext uri="{FF2B5EF4-FFF2-40B4-BE49-F238E27FC236}">
                <a16:creationId xmlns="" xmlns:a16="http://schemas.microsoft.com/office/drawing/2014/main" id="{4017E20F-1520-9DDA-C77C-7E61D0755796}"/>
              </a:ext>
            </a:extLst>
          </p:cNvPr>
          <p:cNvSpPr>
            <a:spLocks noGrp="1"/>
          </p:cNvSpPr>
          <p:nvPr>
            <p:ph type="title"/>
          </p:nvPr>
        </p:nvSpPr>
        <p:spPr/>
        <p:txBody>
          <a:bodyPr/>
          <a:lstStyle/>
          <a:p>
            <a:r>
              <a:rPr lang="en-US" dirty="0"/>
              <a:t>    Pinhole </a:t>
            </a:r>
            <a:r>
              <a:rPr lang="en-US" dirty="0" smtClean="0"/>
              <a:t>Camera (How </a:t>
            </a:r>
            <a:r>
              <a:rPr lang="en-US" dirty="0"/>
              <a:t>it works)</a:t>
            </a:r>
          </a:p>
        </p:txBody>
      </p:sp>
      <p:sp>
        <p:nvSpPr>
          <p:cNvPr id="5" name="Footer Placeholder 4">
            <a:extLst>
              <a:ext uri="{FF2B5EF4-FFF2-40B4-BE49-F238E27FC236}">
                <a16:creationId xmlns="" xmlns:a16="http://schemas.microsoft.com/office/drawing/2014/main" id="{D3483E5C-5BBE-8B57-37F8-EC14290AC9B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27B1F45-B084-2E03-3B52-30BF595F17CD}"/>
              </a:ext>
            </a:extLst>
          </p:cNvPr>
          <p:cNvSpPr>
            <a:spLocks noGrp="1"/>
          </p:cNvSpPr>
          <p:nvPr>
            <p:ph type="sldNum" sz="quarter" idx="12"/>
          </p:nvPr>
        </p:nvSpPr>
        <p:spPr/>
        <p:txBody>
          <a:bodyPr/>
          <a:lstStyle/>
          <a:p>
            <a:fld id="{CC529A1F-6900-4D36-92AC-B7647C1D9DDB}" type="slidenum">
              <a:rPr lang="en-US" smtClean="0"/>
              <a:t>31</a:t>
            </a:fld>
            <a:endParaRPr lang="en-US"/>
          </a:p>
        </p:txBody>
      </p:sp>
      <p:sp>
        <p:nvSpPr>
          <p:cNvPr id="8" name="Rectangle 1">
            <a:extLst>
              <a:ext uri="{FF2B5EF4-FFF2-40B4-BE49-F238E27FC236}">
                <a16:creationId xmlns="" xmlns:a16="http://schemas.microsoft.com/office/drawing/2014/main" id="{6006E199-DBA2-C416-CB9C-DE9F742C9584}"/>
              </a:ext>
            </a:extLst>
          </p:cNvPr>
          <p:cNvSpPr>
            <a:spLocks noGrp="1" noChangeArrowheads="1"/>
          </p:cNvSpPr>
          <p:nvPr>
            <p:ph idx="1"/>
          </p:nvPr>
        </p:nvSpPr>
        <p:spPr bwMode="auto">
          <a:xfrm>
            <a:off x="298532" y="1362316"/>
            <a:ext cx="1141784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Light travels in </a:t>
            </a:r>
            <a:r>
              <a:rPr lang="en-US" altLang="en-US" sz="2400" b="1" dirty="0">
                <a:latin typeface="Arial" panose="020B0604020202020204" pitchFamily="34" charset="0"/>
              </a:rPr>
              <a:t>straight lines</a:t>
            </a:r>
            <a:r>
              <a:rPr lang="en-US" altLang="en-US" sz="2400" dirty="0">
                <a:latin typeface="Arial" panose="020B0604020202020204" pitchFamily="34" charset="0"/>
              </a:rPr>
              <a:t>.</a:t>
            </a:r>
          </a:p>
          <a:p>
            <a:pPr eaLnBrk="0" fontAlgn="base" hangingPunct="0">
              <a:lnSpc>
                <a:spcPct val="150000"/>
              </a:lnSpc>
              <a:spcBef>
                <a:spcPct val="0"/>
              </a:spcBef>
              <a:spcAft>
                <a:spcPct val="0"/>
              </a:spcAft>
            </a:pPr>
            <a:r>
              <a:rPr lang="en-US" altLang="en-US" sz="2400" dirty="0">
                <a:latin typeface="Arial" panose="020B0604020202020204" pitchFamily="34" charset="0"/>
              </a:rPr>
              <a:t>The </a:t>
            </a:r>
            <a:r>
              <a:rPr lang="en-US" altLang="en-US" sz="2400" b="1" dirty="0">
                <a:latin typeface="Arial" panose="020B0604020202020204" pitchFamily="34" charset="0"/>
              </a:rPr>
              <a:t>small hole allows light</a:t>
            </a:r>
            <a:r>
              <a:rPr lang="en-US" altLang="en-US" sz="2400" dirty="0">
                <a:latin typeface="Arial" panose="020B0604020202020204" pitchFamily="34" charset="0"/>
              </a:rPr>
              <a:t> from the scene to enter and project an inverted image.</a:t>
            </a:r>
          </a:p>
          <a:p>
            <a:pPr eaLnBrk="0" fontAlgn="base" hangingPunct="0">
              <a:lnSpc>
                <a:spcPct val="150000"/>
              </a:lnSpc>
              <a:spcBef>
                <a:spcPct val="0"/>
              </a:spcBef>
              <a:spcAft>
                <a:spcPct val="0"/>
              </a:spcAft>
            </a:pPr>
            <a:r>
              <a:rPr lang="en-US" altLang="en-US" sz="2400" dirty="0">
                <a:latin typeface="Arial" panose="020B0604020202020204" pitchFamily="34" charset="0"/>
              </a:rPr>
              <a:t>The </a:t>
            </a:r>
            <a:r>
              <a:rPr lang="en-US" altLang="en-US" sz="2400" b="1" dirty="0">
                <a:latin typeface="Arial" panose="020B0604020202020204" pitchFamily="34" charset="0"/>
              </a:rPr>
              <a:t>smaller</a:t>
            </a:r>
            <a:r>
              <a:rPr lang="en-US" altLang="en-US" sz="2400" dirty="0">
                <a:latin typeface="Arial" panose="020B0604020202020204" pitchFamily="34" charset="0"/>
              </a:rPr>
              <a:t> the hole, the </a:t>
            </a:r>
            <a:r>
              <a:rPr lang="en-US" altLang="en-US" sz="2400" b="1" dirty="0">
                <a:latin typeface="Arial" panose="020B0604020202020204" pitchFamily="34" charset="0"/>
              </a:rPr>
              <a:t>sharper the image</a:t>
            </a:r>
            <a:r>
              <a:rPr lang="en-US" altLang="en-US" sz="2400" dirty="0">
                <a:latin typeface="Arial" panose="020B0604020202020204" pitchFamily="34" charset="0"/>
              </a:rPr>
              <a:t>—but dimmer.</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4"/>
          <a:stretch>
            <a:fillRect/>
          </a:stretch>
        </p:blipFill>
        <p:spPr>
          <a:xfrm>
            <a:off x="883003" y="3581996"/>
            <a:ext cx="5396793" cy="2862999"/>
          </a:xfrm>
          <a:prstGeom prst="rect">
            <a:avLst/>
          </a:prstGeom>
        </p:spPr>
      </p:pic>
    </p:spTree>
    <p:extLst>
      <p:ext uri="{BB962C8B-B14F-4D97-AF65-F5344CB8AC3E}">
        <p14:creationId xmlns:p14="http://schemas.microsoft.com/office/powerpoint/2010/main" val="425159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017268-6697-AF47-F400-4FF363742B7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017E20F-1520-9DDA-C77C-7E61D0755796}"/>
              </a:ext>
            </a:extLst>
          </p:cNvPr>
          <p:cNvSpPr>
            <a:spLocks noGrp="1"/>
          </p:cNvSpPr>
          <p:nvPr>
            <p:ph type="title"/>
          </p:nvPr>
        </p:nvSpPr>
        <p:spPr/>
        <p:txBody>
          <a:bodyPr/>
          <a:lstStyle/>
          <a:p>
            <a:r>
              <a:rPr lang="en-US" dirty="0"/>
              <a:t>    Pinhole </a:t>
            </a:r>
            <a:r>
              <a:rPr lang="en-US" dirty="0" smtClean="0"/>
              <a:t>Camera (How </a:t>
            </a:r>
            <a:r>
              <a:rPr lang="en-US" dirty="0"/>
              <a:t>it works)</a:t>
            </a:r>
          </a:p>
        </p:txBody>
      </p:sp>
      <p:sp>
        <p:nvSpPr>
          <p:cNvPr id="5" name="Footer Placeholder 4">
            <a:extLst>
              <a:ext uri="{FF2B5EF4-FFF2-40B4-BE49-F238E27FC236}">
                <a16:creationId xmlns="" xmlns:a16="http://schemas.microsoft.com/office/drawing/2014/main" id="{D3483E5C-5BBE-8B57-37F8-EC14290AC9B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27B1F45-B084-2E03-3B52-30BF595F17CD}"/>
              </a:ext>
            </a:extLst>
          </p:cNvPr>
          <p:cNvSpPr>
            <a:spLocks noGrp="1"/>
          </p:cNvSpPr>
          <p:nvPr>
            <p:ph type="sldNum" sz="quarter" idx="12"/>
          </p:nvPr>
        </p:nvSpPr>
        <p:spPr/>
        <p:txBody>
          <a:bodyPr/>
          <a:lstStyle/>
          <a:p>
            <a:fld id="{CC529A1F-6900-4D36-92AC-B7647C1D9DDB}" type="slidenum">
              <a:rPr lang="en-US" smtClean="0"/>
              <a:t>32</a:t>
            </a:fld>
            <a:endParaRPr lang="en-US"/>
          </a:p>
        </p:txBody>
      </p:sp>
      <p:sp>
        <p:nvSpPr>
          <p:cNvPr id="8" name="Rectangle 1">
            <a:extLst>
              <a:ext uri="{FF2B5EF4-FFF2-40B4-BE49-F238E27FC236}">
                <a16:creationId xmlns="" xmlns:a16="http://schemas.microsoft.com/office/drawing/2014/main" id="{6006E199-DBA2-C416-CB9C-DE9F742C9584}"/>
              </a:ext>
            </a:extLst>
          </p:cNvPr>
          <p:cNvSpPr>
            <a:spLocks noGrp="1" noChangeArrowheads="1"/>
          </p:cNvSpPr>
          <p:nvPr>
            <p:ph idx="1"/>
          </p:nvPr>
        </p:nvSpPr>
        <p:spPr bwMode="auto">
          <a:xfrm>
            <a:off x="387077" y="1210053"/>
            <a:ext cx="1141784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smtClean="0">
                <a:latin typeface="Arial" panose="020B0604020202020204" pitchFamily="34" charset="0"/>
              </a:rPr>
              <a:t>The </a:t>
            </a:r>
            <a:r>
              <a:rPr lang="en-US" altLang="en-US" sz="2400" b="1" dirty="0">
                <a:latin typeface="Arial" panose="020B0604020202020204" pitchFamily="34" charset="0"/>
              </a:rPr>
              <a:t>smaller</a:t>
            </a:r>
            <a:r>
              <a:rPr lang="en-US" altLang="en-US" sz="2400" dirty="0">
                <a:latin typeface="Arial" panose="020B0604020202020204" pitchFamily="34" charset="0"/>
              </a:rPr>
              <a:t> the hole, the </a:t>
            </a:r>
            <a:r>
              <a:rPr lang="en-US" altLang="en-US" sz="2400" b="1" dirty="0">
                <a:latin typeface="Arial" panose="020B0604020202020204" pitchFamily="34" charset="0"/>
              </a:rPr>
              <a:t>sharper the image</a:t>
            </a:r>
            <a:r>
              <a:rPr lang="en-US" altLang="en-US" sz="2400" dirty="0">
                <a:latin typeface="Arial" panose="020B0604020202020204" pitchFamily="34" charset="0"/>
              </a:rPr>
              <a:t>—but dimmer.</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920452" y="1787903"/>
            <a:ext cx="10884470" cy="4694008"/>
          </a:xfrm>
          <a:prstGeom prst="rect">
            <a:avLst/>
          </a:prstGeom>
        </p:spPr>
      </p:pic>
    </p:spTree>
    <p:extLst>
      <p:ext uri="{BB962C8B-B14F-4D97-AF65-F5344CB8AC3E}">
        <p14:creationId xmlns:p14="http://schemas.microsoft.com/office/powerpoint/2010/main" val="272891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017268-6697-AF47-F400-4FF363742B7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017E20F-1520-9DDA-C77C-7E61D0755796}"/>
              </a:ext>
            </a:extLst>
          </p:cNvPr>
          <p:cNvSpPr>
            <a:spLocks noGrp="1"/>
          </p:cNvSpPr>
          <p:nvPr>
            <p:ph type="title"/>
          </p:nvPr>
        </p:nvSpPr>
        <p:spPr/>
        <p:txBody>
          <a:bodyPr/>
          <a:lstStyle/>
          <a:p>
            <a:r>
              <a:rPr lang="en-US" dirty="0"/>
              <a:t>    Analogue Camera</a:t>
            </a:r>
          </a:p>
        </p:txBody>
      </p:sp>
      <p:sp>
        <p:nvSpPr>
          <p:cNvPr id="5" name="Footer Placeholder 4">
            <a:extLst>
              <a:ext uri="{FF2B5EF4-FFF2-40B4-BE49-F238E27FC236}">
                <a16:creationId xmlns="" xmlns:a16="http://schemas.microsoft.com/office/drawing/2014/main" id="{D3483E5C-5BBE-8B57-37F8-EC14290AC9B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27B1F45-B084-2E03-3B52-30BF595F17CD}"/>
              </a:ext>
            </a:extLst>
          </p:cNvPr>
          <p:cNvSpPr>
            <a:spLocks noGrp="1"/>
          </p:cNvSpPr>
          <p:nvPr>
            <p:ph type="sldNum" sz="quarter" idx="12"/>
          </p:nvPr>
        </p:nvSpPr>
        <p:spPr/>
        <p:txBody>
          <a:bodyPr/>
          <a:lstStyle/>
          <a:p>
            <a:fld id="{CC529A1F-6900-4D36-92AC-B7647C1D9DDB}" type="slidenum">
              <a:rPr lang="en-US" smtClean="0"/>
              <a:t>33</a:t>
            </a:fld>
            <a:endParaRPr lang="en-US"/>
          </a:p>
        </p:txBody>
      </p:sp>
      <p:sp>
        <p:nvSpPr>
          <p:cNvPr id="8" name="Rectangle 1">
            <a:extLst>
              <a:ext uri="{FF2B5EF4-FFF2-40B4-BE49-F238E27FC236}">
                <a16:creationId xmlns="" xmlns:a16="http://schemas.microsoft.com/office/drawing/2014/main" id="{6006E199-DBA2-C416-CB9C-DE9F742C9584}"/>
              </a:ext>
            </a:extLst>
          </p:cNvPr>
          <p:cNvSpPr>
            <a:spLocks noGrp="1" noChangeArrowheads="1"/>
          </p:cNvSpPr>
          <p:nvPr>
            <p:ph idx="1"/>
          </p:nvPr>
        </p:nvSpPr>
        <p:spPr bwMode="auto">
          <a:xfrm>
            <a:off x="258339" y="952356"/>
            <a:ext cx="5338593"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dirty="0">
                <a:latin typeface="Arial" panose="020B0604020202020204" pitchFamily="34" charset="0"/>
              </a:rPr>
              <a:t>Analogue and digital cameras have much </a:t>
            </a:r>
            <a:r>
              <a:rPr lang="en-US" altLang="en-US" sz="2000" b="1" dirty="0">
                <a:latin typeface="Arial" panose="020B0604020202020204" pitchFamily="34" charset="0"/>
              </a:rPr>
              <a:t>larger holes </a:t>
            </a:r>
            <a:r>
              <a:rPr lang="en-US" altLang="en-US" sz="2000" dirty="0">
                <a:latin typeface="Arial" panose="020B0604020202020204" pitchFamily="34" charset="0"/>
              </a:rPr>
              <a:t>(apertures) than pinhole cameras. </a:t>
            </a:r>
          </a:p>
          <a:p>
            <a:pPr eaLnBrk="0" fontAlgn="base" hangingPunct="0">
              <a:lnSpc>
                <a:spcPct val="150000"/>
              </a:lnSpc>
              <a:spcBef>
                <a:spcPct val="0"/>
              </a:spcBef>
              <a:spcAft>
                <a:spcPct val="0"/>
              </a:spcAft>
            </a:pPr>
            <a:r>
              <a:rPr lang="en-US" altLang="en-US" sz="2000" dirty="0">
                <a:latin typeface="Arial" panose="020B0604020202020204" pitchFamily="34" charset="0"/>
              </a:rPr>
              <a:t>To </a:t>
            </a:r>
            <a:r>
              <a:rPr lang="en-US" altLang="en-US" sz="2000" b="1" dirty="0">
                <a:latin typeface="Arial" panose="020B0604020202020204" pitchFamily="34" charset="0"/>
              </a:rPr>
              <a:t>stop</a:t>
            </a:r>
            <a:r>
              <a:rPr lang="en-US" altLang="en-US" sz="2000" dirty="0">
                <a:latin typeface="Arial" panose="020B0604020202020204" pitchFamily="34" charset="0"/>
              </a:rPr>
              <a:t> the image becoming </a:t>
            </a:r>
            <a:r>
              <a:rPr lang="en-US" altLang="en-US" sz="2000" b="1" dirty="0">
                <a:latin typeface="Arial" panose="020B0604020202020204" pitchFamily="34" charset="0"/>
              </a:rPr>
              <a:t>blurry</a:t>
            </a:r>
            <a:r>
              <a:rPr lang="en-US" altLang="en-US" sz="2000" dirty="0">
                <a:latin typeface="Arial" panose="020B0604020202020204" pitchFamily="34" charset="0"/>
              </a:rPr>
              <a:t>, a</a:t>
            </a:r>
            <a:r>
              <a:rPr lang="en-US" altLang="en-US" sz="2000" b="1" dirty="0">
                <a:latin typeface="Arial" panose="020B0604020202020204" pitchFamily="34" charset="0"/>
              </a:rPr>
              <a:t> lens is used to focus the light</a:t>
            </a:r>
            <a:r>
              <a:rPr lang="en-US" altLang="en-US" sz="2000" dirty="0">
                <a:latin typeface="Arial" panose="020B0604020202020204" pitchFamily="34" charset="0"/>
              </a:rPr>
              <a:t>.</a:t>
            </a:r>
          </a:p>
          <a:p>
            <a:pPr eaLnBrk="0" fontAlgn="base" hangingPunct="0">
              <a:lnSpc>
                <a:spcPct val="150000"/>
              </a:lnSpc>
              <a:spcBef>
                <a:spcPct val="0"/>
              </a:spcBef>
              <a:spcAft>
                <a:spcPct val="0"/>
              </a:spcAft>
            </a:pPr>
            <a:r>
              <a:rPr lang="en-US" altLang="en-US" sz="2000" dirty="0">
                <a:latin typeface="Arial" panose="020B0604020202020204" pitchFamily="34" charset="0"/>
              </a:rPr>
              <a:t>A pinhole camera </a:t>
            </a:r>
            <a:r>
              <a:rPr lang="en-US" altLang="en-US" sz="2000" b="1" dirty="0">
                <a:solidFill>
                  <a:srgbClr val="FF0000"/>
                </a:solidFill>
                <a:latin typeface="Arial" panose="020B0604020202020204" pitchFamily="34" charset="0"/>
              </a:rPr>
              <a:t>isn't enough</a:t>
            </a:r>
            <a:r>
              <a:rPr lang="en-US" altLang="en-US" sz="2000" dirty="0">
                <a:latin typeface="Arial" panose="020B0604020202020204" pitchFamily="34" charset="0"/>
              </a:rPr>
              <a:t>, is it? You can't exactly take your holiday pics with it, as there's </a:t>
            </a:r>
            <a:r>
              <a:rPr lang="en-US" altLang="en-US" sz="2000" b="1" dirty="0">
                <a:solidFill>
                  <a:srgbClr val="FF0000"/>
                </a:solidFill>
                <a:latin typeface="Arial" panose="020B0604020202020204" pitchFamily="34" charset="0"/>
              </a:rPr>
              <a:t>no way to keep the images</a:t>
            </a:r>
            <a:r>
              <a:rPr lang="en-US" altLang="en-US" sz="2000" dirty="0">
                <a:latin typeface="Arial" panose="020B0604020202020204" pitchFamily="34" charset="0"/>
              </a:rPr>
              <a:t>!</a:t>
            </a:r>
          </a:p>
          <a:p>
            <a:pPr eaLnBrk="0" fontAlgn="base" hangingPunct="0">
              <a:lnSpc>
                <a:spcPct val="150000"/>
              </a:lnSpc>
              <a:spcBef>
                <a:spcPct val="0"/>
              </a:spcBef>
              <a:spcAft>
                <a:spcPct val="0"/>
              </a:spcAft>
            </a:pPr>
            <a:r>
              <a:rPr lang="en-US" altLang="en-US" sz="2000" dirty="0">
                <a:latin typeface="Arial" panose="020B0604020202020204" pitchFamily="34" charset="0"/>
              </a:rPr>
              <a:t>We need to </a:t>
            </a:r>
            <a:r>
              <a:rPr lang="en-US" altLang="en-US" sz="2000" b="1" dirty="0">
                <a:solidFill>
                  <a:srgbClr val="00B050"/>
                </a:solidFill>
                <a:latin typeface="Arial" panose="020B0604020202020204" pitchFamily="34" charset="0"/>
              </a:rPr>
              <a:t>put something on the back wall </a:t>
            </a:r>
            <a:r>
              <a:rPr lang="en-US" altLang="en-US" sz="2000" dirty="0">
                <a:latin typeface="Arial" panose="020B0604020202020204" pitchFamily="34" charset="0"/>
              </a:rPr>
              <a:t>that keeps the image. For this, we </a:t>
            </a:r>
            <a:r>
              <a:rPr lang="en-US" altLang="en-US" sz="2000" b="1" dirty="0">
                <a:solidFill>
                  <a:srgbClr val="00B0F0"/>
                </a:solidFill>
                <a:latin typeface="Arial" panose="020B0604020202020204" pitchFamily="34" charset="0"/>
              </a:rPr>
              <a:t>use film</a:t>
            </a:r>
            <a:r>
              <a:rPr lang="en-US" altLang="en-US" sz="2000" dirty="0">
                <a:latin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6166541" y="1085317"/>
            <a:ext cx="6025459" cy="5144661"/>
          </a:xfrm>
          <a:prstGeom prst="rect">
            <a:avLst/>
          </a:prstGeom>
        </p:spPr>
      </p:pic>
      <p:sp>
        <p:nvSpPr>
          <p:cNvPr id="4" name="TextBox 3"/>
          <p:cNvSpPr txBox="1"/>
          <p:nvPr/>
        </p:nvSpPr>
        <p:spPr>
          <a:xfrm>
            <a:off x="7405636" y="6356350"/>
            <a:ext cx="3177345" cy="276999"/>
          </a:xfrm>
          <a:prstGeom prst="rect">
            <a:avLst/>
          </a:prstGeom>
          <a:noFill/>
        </p:spPr>
        <p:txBody>
          <a:bodyPr wrap="none" rtlCol="0">
            <a:spAutoFit/>
          </a:bodyPr>
          <a:lstStyle/>
          <a:p>
            <a:r>
              <a:rPr lang="en-US" sz="1200" dirty="0" err="1"/>
              <a:t>Ref:https</a:t>
            </a:r>
            <a:r>
              <a:rPr lang="en-US" sz="1200" dirty="0"/>
              <a:t>://www.physicsfox.org/waves/camera/</a:t>
            </a:r>
          </a:p>
        </p:txBody>
      </p:sp>
    </p:spTree>
    <p:extLst>
      <p:ext uri="{BB962C8B-B14F-4D97-AF65-F5344CB8AC3E}">
        <p14:creationId xmlns:p14="http://schemas.microsoft.com/office/powerpoint/2010/main" val="361810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017268-6697-AF47-F400-4FF363742B74}"/>
            </a:ext>
          </a:extLst>
        </p:cNvPr>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28443" y="1584626"/>
            <a:ext cx="5239037" cy="4538376"/>
          </a:xfrm>
          <a:prstGeom prst="rect">
            <a:avLst/>
          </a:prstGeom>
        </p:spPr>
      </p:pic>
      <p:sp>
        <p:nvSpPr>
          <p:cNvPr id="2" name="Title 1">
            <a:extLst>
              <a:ext uri="{FF2B5EF4-FFF2-40B4-BE49-F238E27FC236}">
                <a16:creationId xmlns="" xmlns:a16="http://schemas.microsoft.com/office/drawing/2014/main" id="{4017E20F-1520-9DDA-C77C-7E61D0755796}"/>
              </a:ext>
            </a:extLst>
          </p:cNvPr>
          <p:cNvSpPr>
            <a:spLocks noGrp="1"/>
          </p:cNvSpPr>
          <p:nvPr>
            <p:ph type="title"/>
          </p:nvPr>
        </p:nvSpPr>
        <p:spPr/>
        <p:txBody>
          <a:bodyPr/>
          <a:lstStyle/>
          <a:p>
            <a:r>
              <a:rPr lang="en-US" dirty="0"/>
              <a:t>    Analogue Camera</a:t>
            </a:r>
          </a:p>
        </p:txBody>
      </p:sp>
      <p:sp>
        <p:nvSpPr>
          <p:cNvPr id="5" name="Footer Placeholder 4">
            <a:extLst>
              <a:ext uri="{FF2B5EF4-FFF2-40B4-BE49-F238E27FC236}">
                <a16:creationId xmlns="" xmlns:a16="http://schemas.microsoft.com/office/drawing/2014/main" id="{D3483E5C-5BBE-8B57-37F8-EC14290AC9B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27B1F45-B084-2E03-3B52-30BF595F17CD}"/>
              </a:ext>
            </a:extLst>
          </p:cNvPr>
          <p:cNvSpPr>
            <a:spLocks noGrp="1"/>
          </p:cNvSpPr>
          <p:nvPr>
            <p:ph type="sldNum" sz="quarter" idx="12"/>
          </p:nvPr>
        </p:nvSpPr>
        <p:spPr/>
        <p:txBody>
          <a:bodyPr/>
          <a:lstStyle/>
          <a:p>
            <a:fld id="{CC529A1F-6900-4D36-92AC-B7647C1D9DDB}" type="slidenum">
              <a:rPr lang="en-US" smtClean="0"/>
              <a:t>34</a:t>
            </a:fld>
            <a:endParaRPr lang="en-US"/>
          </a:p>
        </p:txBody>
      </p:sp>
      <p:sp>
        <p:nvSpPr>
          <p:cNvPr id="8" name="Rectangle 1">
            <a:extLst>
              <a:ext uri="{FF2B5EF4-FFF2-40B4-BE49-F238E27FC236}">
                <a16:creationId xmlns="" xmlns:a16="http://schemas.microsoft.com/office/drawing/2014/main" id="{6006E199-DBA2-C416-CB9C-DE9F742C9584}"/>
              </a:ext>
            </a:extLst>
          </p:cNvPr>
          <p:cNvSpPr>
            <a:spLocks noGrp="1" noChangeArrowheads="1"/>
          </p:cNvSpPr>
          <p:nvPr>
            <p:ph idx="1"/>
          </p:nvPr>
        </p:nvSpPr>
        <p:spPr bwMode="auto">
          <a:xfrm>
            <a:off x="258339" y="952356"/>
            <a:ext cx="5338593"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dirty="0">
                <a:latin typeface="Arial" panose="020B0604020202020204" pitchFamily="34" charset="0"/>
              </a:rPr>
              <a:t>We need to put something on the back wall that keeps the image. For this, </a:t>
            </a:r>
            <a:r>
              <a:rPr lang="en-US" altLang="en-US" sz="2000" b="1" dirty="0">
                <a:solidFill>
                  <a:srgbClr val="00B050"/>
                </a:solidFill>
                <a:latin typeface="Arial" panose="020B0604020202020204" pitchFamily="34" charset="0"/>
              </a:rPr>
              <a:t>we use film</a:t>
            </a:r>
            <a:r>
              <a:rPr lang="en-US" altLang="en-US" sz="2000" dirty="0">
                <a:latin typeface="Arial" panose="020B0604020202020204" pitchFamily="34" charset="0"/>
              </a:rPr>
              <a:t>.</a:t>
            </a:r>
          </a:p>
          <a:p>
            <a:pPr eaLnBrk="0" fontAlgn="base" hangingPunct="0">
              <a:lnSpc>
                <a:spcPct val="150000"/>
              </a:lnSpc>
              <a:spcBef>
                <a:spcPct val="0"/>
              </a:spcBef>
              <a:spcAft>
                <a:spcPct val="0"/>
              </a:spcAft>
            </a:pPr>
            <a:r>
              <a:rPr lang="en-US" altLang="en-US" sz="2000" dirty="0">
                <a:latin typeface="Arial" panose="020B0604020202020204" pitchFamily="34" charset="0"/>
              </a:rPr>
              <a:t>Film is a </a:t>
            </a:r>
            <a:r>
              <a:rPr lang="en-US" altLang="en-US" sz="2000" b="1" dirty="0">
                <a:latin typeface="Arial" panose="020B0604020202020204" pitchFamily="34" charset="0"/>
              </a:rPr>
              <a:t>thin strip of plastic </a:t>
            </a:r>
            <a:r>
              <a:rPr lang="en-US" altLang="en-US" sz="2000" dirty="0">
                <a:latin typeface="Arial" panose="020B0604020202020204" pitchFamily="34" charset="0"/>
              </a:rPr>
              <a:t>with a </a:t>
            </a:r>
            <a:r>
              <a:rPr lang="en-US" altLang="en-US" sz="2000" b="1" dirty="0">
                <a:latin typeface="Arial" panose="020B0604020202020204" pitchFamily="34" charset="0"/>
              </a:rPr>
              <a:t>special chemical layer </a:t>
            </a:r>
            <a:r>
              <a:rPr lang="en-US" altLang="en-US" sz="2000" dirty="0">
                <a:latin typeface="Arial" panose="020B0604020202020204" pitchFamily="34" charset="0"/>
              </a:rPr>
              <a:t>on top. </a:t>
            </a:r>
          </a:p>
          <a:p>
            <a:pPr eaLnBrk="0" fontAlgn="base" hangingPunct="0">
              <a:lnSpc>
                <a:spcPct val="150000"/>
              </a:lnSpc>
              <a:spcBef>
                <a:spcPct val="0"/>
              </a:spcBef>
              <a:spcAft>
                <a:spcPct val="0"/>
              </a:spcAft>
            </a:pPr>
            <a:r>
              <a:rPr lang="en-US" altLang="en-US" sz="2000" dirty="0">
                <a:latin typeface="Arial" panose="020B0604020202020204" pitchFamily="34" charset="0"/>
              </a:rPr>
              <a:t>This </a:t>
            </a:r>
            <a:r>
              <a:rPr lang="en-US" altLang="en-US" sz="2000" b="1" dirty="0">
                <a:latin typeface="Arial" panose="020B0604020202020204" pitchFamily="34" charset="0"/>
              </a:rPr>
              <a:t>chemical layer reacts with light</a:t>
            </a:r>
            <a:r>
              <a:rPr lang="en-US" altLang="en-US" sz="2000" dirty="0">
                <a:latin typeface="Arial" panose="020B0604020202020204" pitchFamily="34" charset="0"/>
              </a:rPr>
              <a:t>; the </a:t>
            </a:r>
            <a:r>
              <a:rPr lang="en-US" altLang="en-US" sz="2000" b="1" dirty="0">
                <a:latin typeface="Arial" panose="020B0604020202020204" pitchFamily="34" charset="0"/>
              </a:rPr>
              <a:t>more light </a:t>
            </a:r>
            <a:r>
              <a:rPr lang="en-US" altLang="en-US" sz="2000" dirty="0">
                <a:latin typeface="Arial" panose="020B0604020202020204" pitchFamily="34" charset="0"/>
              </a:rPr>
              <a:t>hitting some area of it, the </a:t>
            </a:r>
            <a:r>
              <a:rPr lang="en-US" altLang="en-US" sz="2000" b="1" dirty="0">
                <a:latin typeface="Arial" panose="020B0604020202020204" pitchFamily="34" charset="0"/>
              </a:rPr>
              <a:t>darker this area gets</a:t>
            </a:r>
            <a:r>
              <a:rPr lang="en-US" altLang="en-US" sz="2000" dirty="0">
                <a:latin typeface="Arial" panose="020B0604020202020204" pitchFamily="34" charset="0"/>
              </a:rPr>
              <a:t>. </a:t>
            </a:r>
          </a:p>
          <a:p>
            <a:pPr eaLnBrk="0" fontAlgn="base" hangingPunct="0">
              <a:lnSpc>
                <a:spcPct val="150000"/>
              </a:lnSpc>
              <a:spcBef>
                <a:spcPct val="0"/>
              </a:spcBef>
              <a:spcAft>
                <a:spcPct val="0"/>
              </a:spcAft>
            </a:pPr>
            <a:r>
              <a:rPr lang="en-US" altLang="en-US" sz="2000" dirty="0">
                <a:latin typeface="Arial" panose="020B0604020202020204" pitchFamily="34" charset="0"/>
              </a:rPr>
              <a:t>(NB: This means that </a:t>
            </a:r>
            <a:r>
              <a:rPr lang="en-US" altLang="en-US" sz="2000" b="1" dirty="0">
                <a:latin typeface="Arial" panose="020B0604020202020204" pitchFamily="34" charset="0"/>
              </a:rPr>
              <a:t>bright objects </a:t>
            </a:r>
            <a:r>
              <a:rPr lang="en-US" altLang="en-US" sz="2000" dirty="0">
                <a:latin typeface="Arial" panose="020B0604020202020204" pitchFamily="34" charset="0"/>
              </a:rPr>
              <a:t>look </a:t>
            </a:r>
            <a:r>
              <a:rPr lang="en-US" altLang="en-US" sz="2000" b="1" dirty="0">
                <a:latin typeface="Arial" panose="020B0604020202020204" pitchFamily="34" charset="0"/>
              </a:rPr>
              <a:t>dark</a:t>
            </a:r>
            <a:r>
              <a:rPr lang="en-US" altLang="en-US" sz="2000" dirty="0">
                <a:latin typeface="Arial" panose="020B0604020202020204" pitchFamily="34" charset="0"/>
              </a:rPr>
              <a:t> on film, and dark objects look bright. This is why the images on film are called </a:t>
            </a:r>
            <a:r>
              <a:rPr lang="en-US" altLang="en-US" sz="2000" b="1" dirty="0">
                <a:latin typeface="Arial" panose="020B0604020202020204" pitchFamily="34" charset="0"/>
              </a:rPr>
              <a:t>'negatives</a:t>
            </a:r>
            <a:r>
              <a:rPr lang="en-US" altLang="en-US" sz="2000" dirty="0">
                <a:latin typeface="Arial" panose="020B0604020202020204" pitchFamily="34"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4"/>
          <a:stretch>
            <a:fillRect/>
          </a:stretch>
        </p:blipFill>
        <p:spPr>
          <a:xfrm>
            <a:off x="9053565" y="1085318"/>
            <a:ext cx="3138435" cy="2679660"/>
          </a:xfrm>
          <a:prstGeom prst="rect">
            <a:avLst/>
          </a:prstGeom>
        </p:spPr>
      </p:pic>
    </p:spTree>
    <p:extLst>
      <p:ext uri="{BB962C8B-B14F-4D97-AF65-F5344CB8AC3E}">
        <p14:creationId xmlns:p14="http://schemas.microsoft.com/office/powerpoint/2010/main" val="2342067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017268-6697-AF47-F400-4FF363742B7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017E20F-1520-9DDA-C77C-7E61D0755796}"/>
              </a:ext>
            </a:extLst>
          </p:cNvPr>
          <p:cNvSpPr>
            <a:spLocks noGrp="1"/>
          </p:cNvSpPr>
          <p:nvPr>
            <p:ph type="title"/>
          </p:nvPr>
        </p:nvSpPr>
        <p:spPr/>
        <p:txBody>
          <a:bodyPr/>
          <a:lstStyle/>
          <a:p>
            <a:r>
              <a:rPr lang="en-US" dirty="0"/>
              <a:t>    Analogue Camera</a:t>
            </a:r>
          </a:p>
        </p:txBody>
      </p:sp>
      <p:sp>
        <p:nvSpPr>
          <p:cNvPr id="5" name="Footer Placeholder 4">
            <a:extLst>
              <a:ext uri="{FF2B5EF4-FFF2-40B4-BE49-F238E27FC236}">
                <a16:creationId xmlns="" xmlns:a16="http://schemas.microsoft.com/office/drawing/2014/main" id="{D3483E5C-5BBE-8B57-37F8-EC14290AC9B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27B1F45-B084-2E03-3B52-30BF595F17CD}"/>
              </a:ext>
            </a:extLst>
          </p:cNvPr>
          <p:cNvSpPr>
            <a:spLocks noGrp="1"/>
          </p:cNvSpPr>
          <p:nvPr>
            <p:ph type="sldNum" sz="quarter" idx="12"/>
          </p:nvPr>
        </p:nvSpPr>
        <p:spPr/>
        <p:txBody>
          <a:bodyPr/>
          <a:lstStyle/>
          <a:p>
            <a:fld id="{CC529A1F-6900-4D36-92AC-B7647C1D9DDB}" type="slidenum">
              <a:rPr lang="en-US" smtClean="0"/>
              <a:t>35</a:t>
            </a:fld>
            <a:endParaRPr lang="en-US"/>
          </a:p>
        </p:txBody>
      </p:sp>
      <p:sp>
        <p:nvSpPr>
          <p:cNvPr id="8" name="Rectangle 1">
            <a:extLst>
              <a:ext uri="{FF2B5EF4-FFF2-40B4-BE49-F238E27FC236}">
                <a16:creationId xmlns="" xmlns:a16="http://schemas.microsoft.com/office/drawing/2014/main" id="{6006E199-DBA2-C416-CB9C-DE9F742C9584}"/>
              </a:ext>
            </a:extLst>
          </p:cNvPr>
          <p:cNvSpPr>
            <a:spLocks noGrp="1" noChangeArrowheads="1"/>
          </p:cNvSpPr>
          <p:nvPr>
            <p:ph idx="1"/>
          </p:nvPr>
        </p:nvSpPr>
        <p:spPr bwMode="auto">
          <a:xfrm>
            <a:off x="258340" y="1414023"/>
            <a:ext cx="526825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To stop the light from spreading out</a:t>
            </a:r>
            <a:r>
              <a:rPr lang="en-US" altLang="en-US" sz="2000" dirty="0">
                <a:latin typeface="Arial" panose="020B0604020202020204" pitchFamily="34" charset="0"/>
              </a:rPr>
              <a:t>, we put a (</a:t>
            </a:r>
            <a:r>
              <a:rPr lang="en-US" altLang="en-US" sz="2000" b="1" dirty="0">
                <a:latin typeface="Arial" panose="020B0604020202020204" pitchFamily="34" charset="0"/>
              </a:rPr>
              <a:t>convex</a:t>
            </a:r>
            <a:r>
              <a:rPr lang="en-US" altLang="en-US" sz="2000" dirty="0">
                <a:latin typeface="Arial" panose="020B0604020202020204" pitchFamily="34" charset="0"/>
              </a:rPr>
              <a:t>) lens just behind the hole.</a:t>
            </a:r>
          </a:p>
          <a:p>
            <a:pPr eaLnBrk="0" fontAlgn="base" hangingPunct="0">
              <a:lnSpc>
                <a:spcPct val="150000"/>
              </a:lnSpc>
              <a:spcBef>
                <a:spcPct val="0"/>
              </a:spcBef>
              <a:spcAft>
                <a:spcPct val="0"/>
              </a:spcAft>
            </a:pPr>
            <a:r>
              <a:rPr lang="en-US" altLang="en-US" sz="2000" dirty="0">
                <a:latin typeface="Arial" panose="020B0604020202020204" pitchFamily="34" charset="0"/>
              </a:rPr>
              <a:t>Lenses focus light, making the large hole act as if it's a pinhole. </a:t>
            </a:r>
          </a:p>
          <a:p>
            <a:pPr eaLnBrk="0" fontAlgn="base" hangingPunct="0">
              <a:lnSpc>
                <a:spcPct val="150000"/>
              </a:lnSpc>
              <a:spcBef>
                <a:spcPct val="0"/>
              </a:spcBef>
              <a:spcAft>
                <a:spcPct val="0"/>
              </a:spcAft>
            </a:pPr>
            <a:r>
              <a:rPr lang="en-US" altLang="en-US" sz="2000" dirty="0">
                <a:latin typeface="Arial" panose="020B0604020202020204" pitchFamily="34" charset="0"/>
              </a:rPr>
              <a:t>This makes the </a:t>
            </a:r>
            <a:r>
              <a:rPr lang="en-US" altLang="en-US" sz="2000" b="1" dirty="0">
                <a:latin typeface="Arial" panose="020B0604020202020204" pitchFamily="34" charset="0"/>
              </a:rPr>
              <a:t>image a lot sharper</a:t>
            </a:r>
            <a:r>
              <a:rPr lang="en-US" altLang="en-US" sz="2000" dirty="0">
                <a:latin typeface="Arial" panose="020B0604020202020204" pitchFamily="34" charset="0"/>
              </a:rPr>
              <a:t>.</a:t>
            </a:r>
          </a:p>
          <a:p>
            <a:pPr eaLnBrk="0" fontAlgn="base" hangingPunct="0">
              <a:lnSpc>
                <a:spcPct val="150000"/>
              </a:lnSpc>
              <a:spcBef>
                <a:spcPct val="0"/>
              </a:spcBef>
              <a:spcAft>
                <a:spcPct val="0"/>
              </a:spcAft>
            </a:pPr>
            <a:r>
              <a:rPr lang="en-US" altLang="en-US" sz="2000" dirty="0" smtClean="0">
                <a:latin typeface="Arial" panose="020B0604020202020204" pitchFamily="34" charset="0"/>
              </a:rPr>
              <a:t>Lenses give us the </a:t>
            </a:r>
            <a:r>
              <a:rPr lang="en-US" altLang="en-US" sz="2000" b="1" dirty="0">
                <a:latin typeface="Arial" panose="020B0604020202020204" pitchFamily="34" charset="0"/>
              </a:rPr>
              <a:t>way to let more light </a:t>
            </a:r>
            <a:r>
              <a:rPr lang="en-US" altLang="en-US" sz="2000" dirty="0">
                <a:latin typeface="Arial" panose="020B0604020202020204" pitchFamily="34" charset="0"/>
              </a:rPr>
              <a:t>in is to </a:t>
            </a:r>
            <a:r>
              <a:rPr lang="en-US" altLang="en-US" sz="2000" b="1" dirty="0">
                <a:latin typeface="Arial" panose="020B0604020202020204" pitchFamily="34" charset="0"/>
              </a:rPr>
              <a:t>create a burst of light</a:t>
            </a:r>
            <a:r>
              <a:rPr lang="en-US" altLang="en-US" sz="2000" dirty="0">
                <a:latin typeface="Arial" panose="020B0604020202020204" pitchFamily="34" charset="0"/>
              </a:rPr>
              <a:t> when you take the picture.</a:t>
            </a:r>
          </a:p>
          <a:p>
            <a:pPr eaLnBrk="0" fontAlgn="base" hangingPunct="0">
              <a:lnSpc>
                <a:spcPct val="150000"/>
              </a:lnSpc>
              <a:spcBef>
                <a:spcPct val="0"/>
              </a:spcBef>
              <a:spcAft>
                <a:spcPct val="0"/>
              </a:spcAft>
            </a:pPr>
            <a:r>
              <a:rPr lang="en-US" altLang="en-US" sz="2000" dirty="0">
                <a:latin typeface="Arial" panose="020B0604020202020204" pitchFamily="34" charset="0"/>
              </a:rPr>
              <a:t>This is why cameras have a </a:t>
            </a:r>
            <a:r>
              <a:rPr lang="en-US" altLang="en-US" sz="2000" b="1" dirty="0">
                <a:latin typeface="Arial" panose="020B0604020202020204" pitchFamily="34" charset="0"/>
              </a:rPr>
              <a:t>flash</a:t>
            </a:r>
            <a:r>
              <a:rPr lang="en-US" altLang="en-US" sz="2000" dirty="0">
                <a:latin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8460711" y="1085317"/>
            <a:ext cx="3731289" cy="3185851"/>
          </a:xfrm>
          <a:prstGeom prst="rect">
            <a:avLst/>
          </a:prstGeom>
        </p:spPr>
      </p:pic>
      <p:pic>
        <p:nvPicPr>
          <p:cNvPr id="4" name="Picture 3"/>
          <p:cNvPicPr>
            <a:picLocks noChangeAspect="1"/>
          </p:cNvPicPr>
          <p:nvPr/>
        </p:nvPicPr>
        <p:blipFill>
          <a:blip r:embed="rId4"/>
          <a:stretch>
            <a:fillRect/>
          </a:stretch>
        </p:blipFill>
        <p:spPr>
          <a:xfrm>
            <a:off x="5411244" y="2819264"/>
            <a:ext cx="3099707" cy="3719648"/>
          </a:xfrm>
          <a:prstGeom prst="rect">
            <a:avLst/>
          </a:prstGeom>
        </p:spPr>
      </p:pic>
    </p:spTree>
    <p:extLst>
      <p:ext uri="{BB962C8B-B14F-4D97-AF65-F5344CB8AC3E}">
        <p14:creationId xmlns:p14="http://schemas.microsoft.com/office/powerpoint/2010/main" val="1029490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017268-6697-AF47-F400-4FF363742B74}"/>
            </a:ext>
          </a:extLst>
        </p:cNvPr>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30840" y="1081194"/>
            <a:ext cx="7907705" cy="4940189"/>
          </a:xfrm>
          <a:prstGeom prst="rect">
            <a:avLst/>
          </a:prstGeom>
        </p:spPr>
      </p:pic>
      <p:sp>
        <p:nvSpPr>
          <p:cNvPr id="2" name="Title 1">
            <a:extLst>
              <a:ext uri="{FF2B5EF4-FFF2-40B4-BE49-F238E27FC236}">
                <a16:creationId xmlns="" xmlns:a16="http://schemas.microsoft.com/office/drawing/2014/main" id="{4017E20F-1520-9DDA-C77C-7E61D0755796}"/>
              </a:ext>
            </a:extLst>
          </p:cNvPr>
          <p:cNvSpPr>
            <a:spLocks noGrp="1"/>
          </p:cNvSpPr>
          <p:nvPr>
            <p:ph type="title"/>
          </p:nvPr>
        </p:nvSpPr>
        <p:spPr/>
        <p:txBody>
          <a:bodyPr/>
          <a:lstStyle/>
          <a:p>
            <a:r>
              <a:rPr lang="en-US" dirty="0"/>
              <a:t>   Digital Camera</a:t>
            </a:r>
          </a:p>
        </p:txBody>
      </p:sp>
      <p:sp>
        <p:nvSpPr>
          <p:cNvPr id="5" name="Footer Placeholder 4">
            <a:extLst>
              <a:ext uri="{FF2B5EF4-FFF2-40B4-BE49-F238E27FC236}">
                <a16:creationId xmlns="" xmlns:a16="http://schemas.microsoft.com/office/drawing/2014/main" id="{D3483E5C-5BBE-8B57-37F8-EC14290AC9B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27B1F45-B084-2E03-3B52-30BF595F17CD}"/>
              </a:ext>
            </a:extLst>
          </p:cNvPr>
          <p:cNvSpPr>
            <a:spLocks noGrp="1"/>
          </p:cNvSpPr>
          <p:nvPr>
            <p:ph type="sldNum" sz="quarter" idx="12"/>
          </p:nvPr>
        </p:nvSpPr>
        <p:spPr/>
        <p:txBody>
          <a:bodyPr/>
          <a:lstStyle/>
          <a:p>
            <a:fld id="{CC529A1F-6900-4D36-92AC-B7647C1D9DDB}" type="slidenum">
              <a:rPr lang="en-US" smtClean="0"/>
              <a:t>36</a:t>
            </a:fld>
            <a:endParaRPr lang="en-US" dirty="0"/>
          </a:p>
        </p:txBody>
      </p:sp>
      <p:sp>
        <p:nvSpPr>
          <p:cNvPr id="8" name="Rectangle 1">
            <a:extLst>
              <a:ext uri="{FF2B5EF4-FFF2-40B4-BE49-F238E27FC236}">
                <a16:creationId xmlns="" xmlns:a16="http://schemas.microsoft.com/office/drawing/2014/main" id="{6006E199-DBA2-C416-CB9C-DE9F742C9584}"/>
              </a:ext>
            </a:extLst>
          </p:cNvPr>
          <p:cNvSpPr>
            <a:spLocks noGrp="1" noChangeArrowheads="1"/>
          </p:cNvSpPr>
          <p:nvPr>
            <p:ph idx="1"/>
          </p:nvPr>
        </p:nvSpPr>
        <p:spPr bwMode="auto">
          <a:xfrm>
            <a:off x="258339" y="1183190"/>
            <a:ext cx="5338593"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Digital cameras</a:t>
            </a:r>
            <a:r>
              <a:rPr lang="en-US" altLang="en-US" sz="2000" dirty="0">
                <a:latin typeface="Arial" panose="020B0604020202020204" pitchFamily="34" charset="0"/>
              </a:rPr>
              <a:t> (like those found in phones) basically work in the </a:t>
            </a:r>
            <a:r>
              <a:rPr lang="en-US" altLang="en-US" sz="2000" b="1" dirty="0">
                <a:latin typeface="Arial" panose="020B0604020202020204" pitchFamily="34" charset="0"/>
              </a:rPr>
              <a:t>same way </a:t>
            </a:r>
            <a:r>
              <a:rPr lang="en-US" altLang="en-US" sz="2000" dirty="0">
                <a:latin typeface="Arial" panose="020B0604020202020204" pitchFamily="34" charset="0"/>
              </a:rPr>
              <a:t>as analogue cameras, except </a:t>
            </a:r>
            <a:r>
              <a:rPr lang="en-US" altLang="en-US" sz="2000" b="1" dirty="0">
                <a:solidFill>
                  <a:srgbClr val="FF0000"/>
                </a:solidFill>
                <a:latin typeface="Arial" panose="020B0604020202020204" pitchFamily="34" charset="0"/>
              </a:rPr>
              <a:t>instead of film </a:t>
            </a:r>
            <a:r>
              <a:rPr lang="en-US" altLang="en-US" sz="2000" dirty="0">
                <a:latin typeface="Arial" panose="020B0604020202020204" pitchFamily="34" charset="0"/>
              </a:rPr>
              <a:t>you have an </a:t>
            </a:r>
            <a:r>
              <a:rPr lang="en-US" altLang="en-US" sz="2000" b="1" dirty="0">
                <a:solidFill>
                  <a:srgbClr val="00B050"/>
                </a:solidFill>
                <a:latin typeface="Arial" panose="020B0604020202020204" pitchFamily="34" charset="0"/>
              </a:rPr>
              <a:t>image sensor</a:t>
            </a:r>
            <a:r>
              <a:rPr lang="en-US" altLang="en-US" sz="2000" dirty="0">
                <a:latin typeface="Arial" panose="020B0604020202020204" pitchFamily="34" charset="0"/>
              </a:rPr>
              <a:t>. </a:t>
            </a:r>
          </a:p>
          <a:p>
            <a:pPr eaLnBrk="0" fontAlgn="base" hangingPunct="0">
              <a:lnSpc>
                <a:spcPct val="150000"/>
              </a:lnSpc>
              <a:spcBef>
                <a:spcPct val="0"/>
              </a:spcBef>
              <a:spcAft>
                <a:spcPct val="0"/>
              </a:spcAft>
            </a:pPr>
            <a:r>
              <a:rPr lang="en-US" altLang="en-US" sz="2000" dirty="0">
                <a:latin typeface="Arial" panose="020B0604020202020204" pitchFamily="34" charset="0"/>
              </a:rPr>
              <a:t>Image sensors are </a:t>
            </a:r>
            <a:r>
              <a:rPr lang="en-US" altLang="en-US" sz="2000" b="1" dirty="0">
                <a:latin typeface="Arial" panose="020B0604020202020204" pitchFamily="34" charset="0"/>
              </a:rPr>
              <a:t>electrical chips</a:t>
            </a:r>
            <a:r>
              <a:rPr lang="en-US" altLang="en-US" sz="2000" dirty="0">
                <a:latin typeface="Arial" panose="020B0604020202020204" pitchFamily="34" charset="0"/>
              </a:rPr>
              <a:t> with </a:t>
            </a:r>
            <a:r>
              <a:rPr lang="en-US" altLang="en-US" sz="2000" b="1" dirty="0">
                <a:latin typeface="Arial" panose="020B0604020202020204" pitchFamily="34" charset="0"/>
              </a:rPr>
              <a:t>millions of tiny squares</a:t>
            </a:r>
            <a:r>
              <a:rPr lang="en-US" altLang="en-US" sz="2000" dirty="0">
                <a:latin typeface="Arial" panose="020B0604020202020204" pitchFamily="34" charset="0"/>
              </a:rPr>
              <a:t> called </a:t>
            </a:r>
            <a:r>
              <a:rPr lang="en-US" altLang="en-US" sz="2000" dirty="0">
                <a:solidFill>
                  <a:srgbClr val="00B0F0"/>
                </a:solidFill>
                <a:latin typeface="Arial" panose="020B0604020202020204" pitchFamily="34" charset="0"/>
              </a:rPr>
              <a:t>pixels</a:t>
            </a:r>
            <a:r>
              <a:rPr lang="en-US" altLang="en-US" sz="2000" dirty="0">
                <a:latin typeface="Arial" panose="020B0604020202020204" pitchFamily="34" charset="0"/>
              </a:rPr>
              <a:t>. </a:t>
            </a:r>
          </a:p>
          <a:p>
            <a:pPr eaLnBrk="0" fontAlgn="base" hangingPunct="0">
              <a:lnSpc>
                <a:spcPct val="150000"/>
              </a:lnSpc>
              <a:spcBef>
                <a:spcPct val="0"/>
              </a:spcBef>
              <a:spcAft>
                <a:spcPct val="0"/>
              </a:spcAft>
            </a:pPr>
            <a:r>
              <a:rPr lang="en-US" altLang="en-US" sz="2000" dirty="0">
                <a:latin typeface="Arial" panose="020B0604020202020204" pitchFamily="34" charset="0"/>
              </a:rPr>
              <a:t>Each pixel can </a:t>
            </a:r>
            <a:r>
              <a:rPr lang="en-US" altLang="en-US" sz="2000" b="1" dirty="0">
                <a:latin typeface="Arial" panose="020B0604020202020204" pitchFamily="34" charset="0"/>
              </a:rPr>
              <a:t>detect how much light has hit it</a:t>
            </a:r>
            <a:r>
              <a:rPr lang="en-US" altLang="en-US" sz="2000" dirty="0">
                <a:latin typeface="Arial" panose="020B0604020202020204" pitchFamily="34" charset="0"/>
              </a:rPr>
              <a:t>, so the more pixels you have the better the image resolution is. (A million pixels is called a megapixel)</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4"/>
          <a:stretch>
            <a:fillRect/>
          </a:stretch>
        </p:blipFill>
        <p:spPr>
          <a:xfrm>
            <a:off x="5045924" y="4871760"/>
            <a:ext cx="2100152" cy="1484590"/>
          </a:xfrm>
          <a:prstGeom prst="rect">
            <a:avLst/>
          </a:prstGeom>
        </p:spPr>
      </p:pic>
    </p:spTree>
    <p:extLst>
      <p:ext uri="{BB962C8B-B14F-4D97-AF65-F5344CB8AC3E}">
        <p14:creationId xmlns:p14="http://schemas.microsoft.com/office/powerpoint/2010/main" val="1348866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9F971FB-5362-DD8F-F5DA-656F2C4E370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E35BEE0-6EF5-DB64-A95B-852309E40421}"/>
              </a:ext>
            </a:extLst>
          </p:cNvPr>
          <p:cNvSpPr>
            <a:spLocks noGrp="1"/>
          </p:cNvSpPr>
          <p:nvPr>
            <p:ph type="title"/>
          </p:nvPr>
        </p:nvSpPr>
        <p:spPr/>
        <p:txBody>
          <a:bodyPr/>
          <a:lstStyle/>
          <a:p>
            <a:r>
              <a:rPr lang="en-US" dirty="0"/>
              <a:t>   Camera Intrinsics and </a:t>
            </a:r>
            <a:r>
              <a:rPr lang="en-US" dirty="0" err="1"/>
              <a:t>Extrinsics</a:t>
            </a:r>
            <a:endParaRPr lang="en-US" dirty="0"/>
          </a:p>
        </p:txBody>
      </p:sp>
      <p:sp>
        <p:nvSpPr>
          <p:cNvPr id="5" name="Footer Placeholder 4">
            <a:extLst>
              <a:ext uri="{FF2B5EF4-FFF2-40B4-BE49-F238E27FC236}">
                <a16:creationId xmlns="" xmlns:a16="http://schemas.microsoft.com/office/drawing/2014/main" id="{59324A8D-A9E1-E997-69DC-4C5AEBB36699}"/>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B79C4A4-2AB8-5EFD-6368-BB4BA42C6AEA}"/>
              </a:ext>
            </a:extLst>
          </p:cNvPr>
          <p:cNvSpPr>
            <a:spLocks noGrp="1"/>
          </p:cNvSpPr>
          <p:nvPr>
            <p:ph type="sldNum" sz="quarter" idx="12"/>
          </p:nvPr>
        </p:nvSpPr>
        <p:spPr/>
        <p:txBody>
          <a:bodyPr/>
          <a:lstStyle/>
          <a:p>
            <a:fld id="{CC529A1F-6900-4D36-92AC-B7647C1D9DDB}" type="slidenum">
              <a:rPr lang="en-US" smtClean="0"/>
              <a:t>37</a:t>
            </a:fld>
            <a:endParaRPr lang="en-US" dirty="0"/>
          </a:p>
        </p:txBody>
      </p:sp>
      <p:sp>
        <p:nvSpPr>
          <p:cNvPr id="8" name="Rectangle 1">
            <a:extLst>
              <a:ext uri="{FF2B5EF4-FFF2-40B4-BE49-F238E27FC236}">
                <a16:creationId xmlns="" xmlns:a16="http://schemas.microsoft.com/office/drawing/2014/main" id="{66A646D0-4580-99F1-CB21-DEB64E49ECE9}"/>
              </a:ext>
            </a:extLst>
          </p:cNvPr>
          <p:cNvSpPr>
            <a:spLocks noGrp="1" noChangeArrowheads="1"/>
          </p:cNvSpPr>
          <p:nvPr>
            <p:ph idx="1"/>
          </p:nvPr>
        </p:nvSpPr>
        <p:spPr bwMode="auto">
          <a:xfrm>
            <a:off x="258339" y="1644857"/>
            <a:ext cx="1147474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Recovering 3D structure</a:t>
            </a:r>
            <a:r>
              <a:rPr lang="en-US" altLang="en-US" sz="2000" dirty="0">
                <a:latin typeface="Arial" panose="020B0604020202020204" pitchFamily="34" charset="0"/>
              </a:rPr>
              <a:t> of a scene from its </a:t>
            </a:r>
            <a:r>
              <a:rPr lang="en-US" altLang="en-US" sz="2000" dirty="0" smtClean="0">
                <a:latin typeface="Arial" panose="020B0604020202020204" pitchFamily="34" charset="0"/>
              </a:rPr>
              <a:t>image (</a:t>
            </a:r>
            <a:r>
              <a:rPr lang="en-US" altLang="en-US" sz="2000" b="1" dirty="0" smtClean="0">
                <a:latin typeface="Arial" panose="020B0604020202020204" pitchFamily="34" charset="0"/>
              </a:rPr>
              <a:t>2D</a:t>
            </a:r>
            <a:r>
              <a:rPr lang="en-US" altLang="en-US" sz="2000" dirty="0" smtClean="0">
                <a:latin typeface="Arial" panose="020B0604020202020204" pitchFamily="34" charset="0"/>
              </a:rPr>
              <a:t>)</a:t>
            </a:r>
            <a:endParaRPr lang="en-US" altLang="en-US" sz="2000" dirty="0">
              <a:latin typeface="Arial" panose="020B0604020202020204" pitchFamily="34" charset="0"/>
            </a:endParaRP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For reconstruction of 3D scene, </a:t>
            </a:r>
            <a:r>
              <a:rPr kumimoji="0" lang="en-US" altLang="en-US" sz="2000" b="1" i="0" u="none" strike="noStrike" cap="none" normalizeH="0" baseline="0" dirty="0">
                <a:ln>
                  <a:noFill/>
                </a:ln>
                <a:solidFill>
                  <a:schemeClr val="tx1"/>
                </a:solidFill>
                <a:effectLst/>
                <a:latin typeface="Arial" panose="020B0604020202020204" pitchFamily="34" charset="0"/>
              </a:rPr>
              <a:t>you need</a:t>
            </a:r>
            <a:r>
              <a:rPr kumimoji="0" lang="en-US" altLang="en-US" sz="2000" b="0" i="0" u="none" strike="noStrike" cap="none" normalizeH="0" baseline="0" dirty="0">
                <a:ln>
                  <a:noFill/>
                </a:ln>
                <a:solidFill>
                  <a:schemeClr val="tx1"/>
                </a:solidFill>
                <a:effectLst/>
                <a:latin typeface="Arial" panose="020B0604020202020204" pitchFamily="34" charset="0"/>
              </a:rPr>
              <a:t> to know </a:t>
            </a:r>
            <a:r>
              <a:rPr kumimoji="0" lang="en-US" altLang="en-US" sz="2000" b="1" i="0" u="none" strike="noStrike" cap="none" normalizeH="0" baseline="0" dirty="0">
                <a:ln>
                  <a:noFill/>
                </a:ln>
                <a:solidFill>
                  <a:schemeClr val="tx1"/>
                </a:solidFill>
                <a:effectLst/>
                <a:latin typeface="Arial" panose="020B0604020202020204" pitchFamily="34" charset="0"/>
              </a:rPr>
              <a:t>where each point lies in the </a:t>
            </a:r>
            <a:r>
              <a:rPr kumimoji="0" lang="en-US" altLang="en-US" sz="2000" b="1" i="0" u="none" strike="noStrike" cap="none" normalizeH="0" baseline="0" dirty="0">
                <a:ln>
                  <a:noFill/>
                </a:ln>
                <a:solidFill>
                  <a:srgbClr val="00B0F0"/>
                </a:solidFill>
                <a:effectLst/>
                <a:latin typeface="Arial" panose="020B0604020202020204" pitchFamily="34" charset="0"/>
              </a:rPr>
              <a:t>real world coordinate</a:t>
            </a:r>
            <a:r>
              <a:rPr kumimoji="0" lang="en-US" altLang="en-US" sz="2000" b="0" i="0" u="none" strike="noStrike" cap="none" normalizeH="0" baseline="0" dirty="0">
                <a:ln>
                  <a:noFill/>
                </a:ln>
                <a:solidFill>
                  <a:schemeClr val="tx1"/>
                </a:solidFill>
                <a:effectLst/>
                <a:latin typeface="Arial" panose="020B0604020202020204" pitchFamily="34" charset="0"/>
              </a:rPr>
              <a:t> frame in </a:t>
            </a:r>
            <a:r>
              <a:rPr kumimoji="0" lang="en-US" altLang="en-US" sz="2000" b="1" i="0" u="none" strike="noStrike" cap="none" normalizeH="0" baseline="0" dirty="0">
                <a:ln>
                  <a:noFill/>
                </a:ln>
                <a:solidFill>
                  <a:srgbClr val="FF0000"/>
                </a:solidFill>
                <a:effectLst/>
                <a:latin typeface="Arial" panose="020B0604020202020204" pitchFamily="34" charset="0"/>
              </a:rPr>
              <a:t>mm level</a:t>
            </a:r>
            <a:r>
              <a:rPr kumimoji="0" lang="en-US" altLang="en-US" sz="2000" b="0" i="0" u="none" strike="noStrike" cap="none" normalizeH="0" baseline="0" dirty="0">
                <a:ln>
                  <a:noFill/>
                </a:ln>
                <a:solidFill>
                  <a:schemeClr val="tx1"/>
                </a:solidFill>
                <a:effectLst/>
                <a:latin typeface="Arial" panose="020B0604020202020204" pitchFamily="34" charset="0"/>
              </a:rPr>
              <a:t>. However, to do this </a:t>
            </a:r>
            <a:r>
              <a:rPr kumimoji="0" lang="en-US" altLang="en-US" sz="2000" b="1" i="0" u="none" strike="noStrike" cap="none" normalizeH="0" baseline="0" dirty="0">
                <a:ln>
                  <a:noFill/>
                </a:ln>
                <a:solidFill>
                  <a:schemeClr val="tx1"/>
                </a:solidFill>
                <a:effectLst/>
                <a:latin typeface="Arial" panose="020B0604020202020204" pitchFamily="34" charset="0"/>
              </a:rPr>
              <a:t>your have only an image</a:t>
            </a:r>
            <a:r>
              <a:rPr kumimoji="0" lang="en-US" altLang="en-US" sz="2000" b="0" i="0" u="none" strike="noStrike" cap="none" normalizeH="0" baseline="0" dirty="0">
                <a:ln>
                  <a:noFill/>
                </a:ln>
                <a:solidFill>
                  <a:schemeClr val="tx1"/>
                </a:solidFill>
                <a:effectLst/>
                <a:latin typeface="Arial" panose="020B0604020202020204" pitchFamily="34" charset="0"/>
              </a:rPr>
              <a:t>, were each point lies in pixels.</a:t>
            </a:r>
          </a:p>
          <a:p>
            <a:pPr eaLnBrk="0" fontAlgn="base" hangingPunct="0">
              <a:lnSpc>
                <a:spcPct val="150000"/>
              </a:lnSpc>
              <a:spcBef>
                <a:spcPct val="0"/>
              </a:spcBef>
              <a:spcAft>
                <a:spcPct val="0"/>
              </a:spcAft>
            </a:pPr>
            <a:r>
              <a:rPr lang="en-US" altLang="en-US" sz="2000" dirty="0">
                <a:latin typeface="Arial" panose="020B0604020202020204" pitchFamily="34" charset="0"/>
              </a:rPr>
              <a:t>To do this reconstruction your </a:t>
            </a:r>
            <a:r>
              <a:rPr lang="en-US" altLang="en-US" sz="2000" b="1" dirty="0">
                <a:latin typeface="Arial" panose="020B0604020202020204" pitchFamily="34" charset="0"/>
              </a:rPr>
              <a:t>need the </a:t>
            </a:r>
            <a:r>
              <a:rPr lang="en-US" altLang="en-US" sz="2000" b="1" dirty="0">
                <a:solidFill>
                  <a:srgbClr val="0070C0"/>
                </a:solidFill>
                <a:latin typeface="Arial" panose="020B0604020202020204" pitchFamily="34" charset="0"/>
              </a:rPr>
              <a:t>position</a:t>
            </a:r>
            <a:r>
              <a:rPr lang="en-US" altLang="en-US" sz="2000" b="1" dirty="0">
                <a:latin typeface="Arial" panose="020B0604020202020204" pitchFamily="34" charset="0"/>
              </a:rPr>
              <a:t> and </a:t>
            </a:r>
            <a:r>
              <a:rPr lang="en-US" altLang="en-US" sz="2000" b="1" dirty="0">
                <a:solidFill>
                  <a:srgbClr val="0070C0"/>
                </a:solidFill>
                <a:latin typeface="Arial" panose="020B0604020202020204" pitchFamily="34" charset="0"/>
              </a:rPr>
              <a:t>orientation</a:t>
            </a:r>
            <a:r>
              <a:rPr lang="en-US" altLang="en-US" sz="2000" dirty="0">
                <a:latin typeface="Arial" panose="020B0604020202020204" pitchFamily="34" charset="0"/>
              </a:rPr>
              <a:t> of camera </a:t>
            </a:r>
            <a:r>
              <a:rPr lang="en-US" altLang="en-US" sz="2000" b="1" dirty="0">
                <a:solidFill>
                  <a:srgbClr val="0070C0"/>
                </a:solidFill>
                <a:latin typeface="Arial" panose="020B0604020202020204" pitchFamily="34" charset="0"/>
              </a:rPr>
              <a:t>w.r.t</a:t>
            </a:r>
            <a:r>
              <a:rPr lang="en-US" altLang="en-US" sz="2000" dirty="0">
                <a:latin typeface="Arial" panose="020B0604020202020204" pitchFamily="34" charset="0"/>
              </a:rPr>
              <a:t> to </a:t>
            </a:r>
            <a:r>
              <a:rPr lang="en-US" altLang="en-US" sz="2000" b="1" dirty="0">
                <a:latin typeface="Arial" panose="020B0604020202020204" pitchFamily="34" charset="0"/>
              </a:rPr>
              <a:t>world coordinate frame</a:t>
            </a:r>
            <a:r>
              <a:rPr lang="en-US" altLang="en-US" sz="2000" dirty="0">
                <a:latin typeface="Arial" panose="020B0604020202020204" pitchFamily="34" charset="0"/>
              </a:rPr>
              <a:t> and this is called </a:t>
            </a:r>
            <a:r>
              <a:rPr lang="en-US" altLang="en-US" sz="2000" b="1" dirty="0">
                <a:solidFill>
                  <a:srgbClr val="00B050"/>
                </a:solidFill>
                <a:latin typeface="Arial" panose="020B0604020202020204" pitchFamily="34" charset="0"/>
              </a:rPr>
              <a:t>camera </a:t>
            </a:r>
            <a:r>
              <a:rPr lang="en-US" altLang="en-US" sz="2000" b="1" dirty="0" err="1" smtClean="0">
                <a:solidFill>
                  <a:srgbClr val="00B050"/>
                </a:solidFill>
                <a:latin typeface="Arial" panose="020B0604020202020204" pitchFamily="34" charset="0"/>
              </a:rPr>
              <a:t>extrinsics</a:t>
            </a:r>
            <a:r>
              <a:rPr lang="en-US" altLang="en-US" sz="2000" b="1" dirty="0" smtClean="0">
                <a:solidFill>
                  <a:srgbClr val="00B050"/>
                </a:solidFill>
                <a:latin typeface="Arial" panose="020B0604020202020204" pitchFamily="34" charset="0"/>
              </a:rPr>
              <a:t>.</a:t>
            </a:r>
            <a:endParaRPr lang="en-US" altLang="en-US" sz="2000" b="1" dirty="0">
              <a:solidFill>
                <a:srgbClr val="00B050"/>
              </a:solidFill>
              <a:latin typeface="Arial" panose="020B0604020202020204" pitchFamily="34" charset="0"/>
            </a:endParaRPr>
          </a:p>
          <a:p>
            <a:pPr eaLnBrk="0" fontAlgn="base" hangingPunct="0">
              <a:lnSpc>
                <a:spcPct val="150000"/>
              </a:lnSpc>
              <a:spcBef>
                <a:spcPct val="0"/>
              </a:spcBef>
              <a:spcAft>
                <a:spcPct val="0"/>
              </a:spcAft>
            </a:pPr>
            <a:r>
              <a:rPr lang="en-US" altLang="en-US" sz="2000" dirty="0">
                <a:latin typeface="Arial" panose="020B0604020202020204" pitchFamily="34" charset="0"/>
              </a:rPr>
              <a:t>How the camera </a:t>
            </a:r>
            <a:r>
              <a:rPr lang="en-US" altLang="en-US" sz="2000" dirty="0" smtClean="0">
                <a:latin typeface="Arial" panose="020B0604020202020204" pitchFamily="34" charset="0"/>
              </a:rPr>
              <a:t>is </a:t>
            </a:r>
            <a:r>
              <a:rPr lang="en-US" altLang="en-US" sz="2000" b="1" dirty="0" smtClean="0">
                <a:latin typeface="Arial" panose="020B0604020202020204" pitchFamily="34" charset="0"/>
              </a:rPr>
              <a:t>mapping </a:t>
            </a:r>
            <a:r>
              <a:rPr lang="en-US" altLang="en-US" sz="2000" b="1" dirty="0">
                <a:latin typeface="Arial" panose="020B0604020202020204" pitchFamily="34" charset="0"/>
              </a:rPr>
              <a:t>3D world coordinates to its image plane</a:t>
            </a:r>
            <a:r>
              <a:rPr lang="en-US" altLang="en-US" sz="2000" dirty="0">
                <a:latin typeface="Arial" panose="020B0604020202020204" pitchFamily="34" charset="0"/>
              </a:rPr>
              <a:t> are called </a:t>
            </a:r>
            <a:r>
              <a:rPr lang="en-US" altLang="en-US" sz="2000" b="1" dirty="0">
                <a:solidFill>
                  <a:srgbClr val="00B050"/>
                </a:solidFill>
                <a:latin typeface="Arial" panose="020B0604020202020204" pitchFamily="34" charset="0"/>
              </a:rPr>
              <a:t>intrinsics</a:t>
            </a:r>
            <a:r>
              <a:rPr lang="en-US" altLang="en-US" sz="2000" dirty="0">
                <a:latin typeface="Arial" panose="020B0604020202020204" pitchFamily="34" charset="0"/>
              </a:rPr>
              <a:t>.</a:t>
            </a:r>
          </a:p>
          <a:p>
            <a:pPr eaLnBrk="0" fontAlgn="base" hangingPunct="0">
              <a:lnSpc>
                <a:spcPct val="150000"/>
              </a:lnSpc>
              <a:spcBef>
                <a:spcPct val="0"/>
              </a:spcBef>
              <a:spcAft>
                <a:spcPct val="0"/>
              </a:spcAft>
            </a:pPr>
            <a:r>
              <a:rPr lang="en-US" altLang="en-US" sz="2000" dirty="0">
                <a:latin typeface="Arial" panose="020B0604020202020204" pitchFamily="34" charset="0"/>
              </a:rPr>
              <a:t>Determining extrinsic and intrinsics is called </a:t>
            </a:r>
            <a:r>
              <a:rPr lang="en-US" altLang="en-US" sz="2000" b="1" dirty="0">
                <a:latin typeface="Arial" panose="020B0604020202020204" pitchFamily="34" charset="0"/>
              </a:rPr>
              <a:t>camera calibration</a:t>
            </a:r>
            <a:r>
              <a:rPr lang="en-US" altLang="en-US" sz="2000" dirty="0">
                <a:latin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229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FA95B57-1DD0-68F4-1500-E158C6A71373}"/>
            </a:ext>
          </a:extLst>
        </p:cNvPr>
        <p:cNvGrpSpPr/>
        <p:nvPr/>
      </p:nvGrpSpPr>
      <p:grpSpPr>
        <a:xfrm>
          <a:off x="0" y="0"/>
          <a:ext cx="0" cy="0"/>
          <a:chOff x="0" y="0"/>
          <a:chExt cx="0" cy="0"/>
        </a:xfrm>
      </p:grpSpPr>
      <p:pic>
        <p:nvPicPr>
          <p:cNvPr id="3" name="Picture 2">
            <a:extLst>
              <a:ext uri="{FF2B5EF4-FFF2-40B4-BE49-F238E27FC236}">
                <a16:creationId xmlns="" xmlns:a16="http://schemas.microsoft.com/office/drawing/2014/main" id="{75FEBEF5-027A-3E2D-6AA7-0FFF418B5744}"/>
              </a:ext>
            </a:extLst>
          </p:cNvPr>
          <p:cNvPicPr>
            <a:picLocks noChangeAspect="1"/>
          </p:cNvPicPr>
          <p:nvPr/>
        </p:nvPicPr>
        <p:blipFill>
          <a:blip r:embed="rId3"/>
          <a:stretch>
            <a:fillRect/>
          </a:stretch>
        </p:blipFill>
        <p:spPr>
          <a:xfrm>
            <a:off x="8029351" y="1581654"/>
            <a:ext cx="3816752" cy="3072019"/>
          </a:xfrm>
          <a:prstGeom prst="rect">
            <a:avLst/>
          </a:prstGeom>
        </p:spPr>
      </p:pic>
      <p:sp>
        <p:nvSpPr>
          <p:cNvPr id="2" name="Title 1">
            <a:extLst>
              <a:ext uri="{FF2B5EF4-FFF2-40B4-BE49-F238E27FC236}">
                <a16:creationId xmlns="" xmlns:a16="http://schemas.microsoft.com/office/drawing/2014/main" id="{E0A261A5-1638-6F63-7290-D9C7FEFA735D}"/>
              </a:ext>
            </a:extLst>
          </p:cNvPr>
          <p:cNvSpPr>
            <a:spLocks noGrp="1"/>
          </p:cNvSpPr>
          <p:nvPr>
            <p:ph type="title"/>
          </p:nvPr>
        </p:nvSpPr>
        <p:spPr/>
        <p:txBody>
          <a:bodyPr/>
          <a:lstStyle/>
          <a:p>
            <a:r>
              <a:rPr lang="en-US" dirty="0"/>
              <a:t>   Camera Intrinsics and </a:t>
            </a:r>
            <a:r>
              <a:rPr lang="en-US" dirty="0" err="1"/>
              <a:t>Extrinsics</a:t>
            </a:r>
            <a:endParaRPr lang="en-US" dirty="0"/>
          </a:p>
        </p:txBody>
      </p:sp>
      <p:sp>
        <p:nvSpPr>
          <p:cNvPr id="5" name="Footer Placeholder 4">
            <a:extLst>
              <a:ext uri="{FF2B5EF4-FFF2-40B4-BE49-F238E27FC236}">
                <a16:creationId xmlns="" xmlns:a16="http://schemas.microsoft.com/office/drawing/2014/main" id="{92B143A7-B7A6-23FC-5B38-D54BA4EBAA4D}"/>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152AC036-0C0B-F03E-FD21-710C6E1BA944}"/>
              </a:ext>
            </a:extLst>
          </p:cNvPr>
          <p:cNvSpPr>
            <a:spLocks noGrp="1"/>
          </p:cNvSpPr>
          <p:nvPr>
            <p:ph type="sldNum" sz="quarter" idx="12"/>
          </p:nvPr>
        </p:nvSpPr>
        <p:spPr/>
        <p:txBody>
          <a:bodyPr/>
          <a:lstStyle/>
          <a:p>
            <a:fld id="{CC529A1F-6900-4D36-92AC-B7647C1D9DDB}" type="slidenum">
              <a:rPr lang="en-US" smtClean="0"/>
              <a:t>38</a:t>
            </a:fld>
            <a:endParaRPr lang="en-US" dirty="0"/>
          </a:p>
        </p:txBody>
      </p:sp>
      <mc:AlternateContent xmlns:mc="http://schemas.openxmlformats.org/markup-compatibility/2006" xmlns:a14="http://schemas.microsoft.com/office/drawing/2010/main">
        <mc:Choice Requires="a14">
          <p:sp>
            <p:nvSpPr>
              <p:cNvPr id="8" name="Rectangle 1">
                <a:extLst>
                  <a:ext uri="{FF2B5EF4-FFF2-40B4-BE49-F238E27FC236}">
                    <a16:creationId xmlns="" xmlns:a16="http://schemas.microsoft.com/office/drawing/2014/main" id="{3A7AAF2B-C74B-533E-CB72-4F9D33A83458}"/>
                  </a:ext>
                </a:extLst>
              </p:cNvPr>
              <p:cNvSpPr>
                <a:spLocks noGrp="1" noChangeArrowheads="1"/>
              </p:cNvSpPr>
              <p:nvPr>
                <p:ph idx="1"/>
              </p:nvPr>
            </p:nvSpPr>
            <p:spPr bwMode="auto">
              <a:xfrm>
                <a:off x="258339" y="1121832"/>
                <a:ext cx="11756452" cy="48317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Extrinsics or Extrinsic parameters </a:t>
                </a:r>
                <a:r>
                  <a:rPr lang="en-US" altLang="en-US" sz="2000" dirty="0">
                    <a:latin typeface="Arial" panose="020B0604020202020204" pitchFamily="34" charset="0"/>
                  </a:rPr>
                  <a:t>of camera describes </a:t>
                </a:r>
                <a:r>
                  <a:rPr lang="en-US" altLang="en-US" sz="2000" b="1" dirty="0">
                    <a:solidFill>
                      <a:srgbClr val="FF0000"/>
                    </a:solidFill>
                    <a:latin typeface="Arial" panose="020B0604020202020204" pitchFamily="34" charset="0"/>
                  </a:rPr>
                  <a:t>where is your camera </a:t>
                </a:r>
                <a:r>
                  <a:rPr lang="en-US" altLang="en-US" sz="2000" dirty="0">
                    <a:latin typeface="Arial" panose="020B0604020202020204" pitchFamily="34" charset="0"/>
                  </a:rPr>
                  <a:t>in 3D (real) world?</a:t>
                </a:r>
              </a:p>
              <a:p>
                <a:pPr eaLnBrk="0" fontAlgn="base" hangingPunct="0">
                  <a:lnSpc>
                    <a:spcPct val="150000"/>
                  </a:lnSpc>
                  <a:spcBef>
                    <a:spcPct val="0"/>
                  </a:spcBef>
                  <a:spcAft>
                    <a:spcPct val="0"/>
                  </a:spcAft>
                </a:pPr>
                <a14:m>
                  <m:oMath xmlns:m="http://schemas.openxmlformats.org/officeDocument/2006/math">
                    <m:r>
                      <a:rPr kumimoji="0" lang="en-US" altLang="en-US" sz="2000" b="1" i="1" u="none" strike="noStrike" cap="none" normalizeH="0" baseline="0" smtClean="0">
                        <a:ln>
                          <a:noFill/>
                        </a:ln>
                        <a:solidFill>
                          <a:schemeClr val="tx1"/>
                        </a:solidFill>
                        <a:effectLst/>
                        <a:latin typeface="Cambria Math" panose="02040503050406030204" pitchFamily="18" charset="0"/>
                      </a:rPr>
                      <m:t>𝑪𝒂𝒎𝒆𝒓𝒂</m:t>
                    </m:r>
                    <m:r>
                      <a:rPr kumimoji="0" lang="en-US" altLang="en-US" sz="2000" b="1" i="1" u="none" strike="noStrike" cap="none" normalizeH="0" baseline="0" smtClean="0">
                        <a:ln>
                          <a:noFill/>
                        </a:ln>
                        <a:solidFill>
                          <a:schemeClr val="tx1"/>
                        </a:solidFill>
                        <a:effectLst/>
                        <a:latin typeface="Cambria Math" panose="02040503050406030204" pitchFamily="18" charset="0"/>
                      </a:rPr>
                      <m:t> </m:t>
                    </m:r>
                    <m:r>
                      <a:rPr kumimoji="0" lang="en-US" altLang="en-US" sz="2000" b="1" i="1" u="none" strike="noStrike" cap="none" normalizeH="0" baseline="0" smtClean="0">
                        <a:ln>
                          <a:noFill/>
                        </a:ln>
                        <a:solidFill>
                          <a:schemeClr val="tx1"/>
                        </a:solidFill>
                        <a:effectLst/>
                        <a:latin typeface="Cambria Math" panose="02040503050406030204" pitchFamily="18" charset="0"/>
                      </a:rPr>
                      <m:t>𝒍𝒐𝒄𝒂𝒕𝒊𝒐𝒏</m:t>
                    </m:r>
                    <m:r>
                      <a:rPr kumimoji="0" lang="en-US" altLang="en-US" sz="2000" b="0" i="1" u="none" strike="noStrike" cap="none" normalizeH="0" baseline="0" smtClean="0">
                        <a:ln>
                          <a:noFill/>
                        </a:ln>
                        <a:solidFill>
                          <a:schemeClr val="tx1"/>
                        </a:solidFill>
                        <a:effectLst/>
                        <a:latin typeface="Cambria Math" panose="02040503050406030204" pitchFamily="18" charset="0"/>
                      </a:rPr>
                      <m:t>= </m:t>
                    </m:r>
                    <m:d>
                      <m:dPr>
                        <m:begChr m:val="["/>
                        <m:endChr m:val="]"/>
                        <m:ctrlPr>
                          <a:rPr kumimoji="0" lang="en-US" altLang="en-US" sz="2000" b="0" i="1" u="none" strike="noStrike" cap="none" normalizeH="0" baseline="0" smtClean="0">
                            <a:ln>
                              <a:noFill/>
                            </a:ln>
                            <a:solidFill>
                              <a:schemeClr val="tx1"/>
                            </a:solidFill>
                            <a:effectLst/>
                            <a:latin typeface="Cambria Math" panose="02040503050406030204" pitchFamily="18" charset="0"/>
                          </a:rPr>
                        </m:ctrlPr>
                      </m:dPr>
                      <m:e>
                        <m:eqArr>
                          <m:eqArrPr>
                            <m:ctrlPr>
                              <a:rPr kumimoji="0" lang="en-US" altLang="en-US" sz="2000" b="0" i="1" u="none" strike="noStrike" cap="none" normalizeH="0" baseline="0" smtClean="0">
                                <a:ln>
                                  <a:noFill/>
                                </a:ln>
                                <a:solidFill>
                                  <a:schemeClr val="tx1"/>
                                </a:solidFill>
                                <a:effectLst/>
                                <a:latin typeface="Cambria Math" panose="02040503050406030204" pitchFamily="18" charset="0"/>
                              </a:rPr>
                            </m:ctrlPr>
                          </m:eqArrPr>
                          <m:e>
                            <m:r>
                              <a:rPr kumimoji="0" lang="en-US" altLang="en-US" sz="2000" b="0" i="1" u="none" strike="noStrike" cap="none" normalizeH="0" baseline="0" smtClean="0">
                                <a:ln>
                                  <a:noFill/>
                                </a:ln>
                                <a:solidFill>
                                  <a:schemeClr val="tx1"/>
                                </a:solidFill>
                                <a:effectLst/>
                                <a:latin typeface="Cambria Math" panose="02040503050406030204" pitchFamily="18" charset="0"/>
                              </a:rPr>
                              <m:t>𝑋</m:t>
                            </m:r>
                          </m:e>
                          <m:e>
                            <m:r>
                              <a:rPr kumimoji="0" lang="en-US" altLang="en-US" sz="2000" b="0" i="1" u="none" strike="noStrike" cap="none" normalizeH="0" baseline="0" smtClean="0">
                                <a:ln>
                                  <a:noFill/>
                                </a:ln>
                                <a:solidFill>
                                  <a:schemeClr val="tx1"/>
                                </a:solidFill>
                                <a:effectLst/>
                                <a:latin typeface="Cambria Math" panose="02040503050406030204" pitchFamily="18" charset="0"/>
                              </a:rPr>
                              <m:t>𝑌</m:t>
                            </m:r>
                          </m:e>
                          <m:e>
                            <m:r>
                              <a:rPr kumimoji="0" lang="en-US" altLang="en-US" sz="2000" b="0" i="1" u="none" strike="noStrike" cap="none" normalizeH="0" baseline="0" smtClean="0">
                                <a:ln>
                                  <a:noFill/>
                                </a:ln>
                                <a:solidFill>
                                  <a:schemeClr val="tx1"/>
                                </a:solidFill>
                                <a:effectLst/>
                                <a:latin typeface="Cambria Math" panose="02040503050406030204" pitchFamily="18" charset="0"/>
                              </a:rPr>
                              <m:t>𝑍</m:t>
                            </m:r>
                          </m:e>
                        </m:eqArr>
                      </m:e>
                    </m:d>
                  </m:oMath>
                </a14:m>
                <a:endParaRPr kumimoji="0" lang="en-US" altLang="en-US"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And </a:t>
                </a:r>
                <a14:m>
                  <m:oMath xmlns:m="http://schemas.openxmlformats.org/officeDocument/2006/math">
                    <m:r>
                      <a:rPr lang="en-US" altLang="en-US" sz="2000" b="1" i="1">
                        <a:latin typeface="Cambria Math" panose="02040503050406030204" pitchFamily="18" charset="0"/>
                      </a:rPr>
                      <m:t>𝑪𝒂𝒎𝒆𝒓𝒂</m:t>
                    </m:r>
                    <m:r>
                      <a:rPr lang="en-US" altLang="en-US" sz="2000" b="1" i="1">
                        <a:latin typeface="Cambria Math" panose="02040503050406030204" pitchFamily="18" charset="0"/>
                      </a:rPr>
                      <m:t> </m:t>
                    </m:r>
                    <m:r>
                      <a:rPr lang="en-US" altLang="en-US" sz="2000" b="1" i="1" smtClean="0">
                        <a:latin typeface="Cambria Math" panose="02040503050406030204" pitchFamily="18" charset="0"/>
                      </a:rPr>
                      <m:t>𝒐𝒓𝒊𝒆𝒏𝒕𝒂𝒕𝒊𝒐𝒏</m:t>
                    </m:r>
                    <m:r>
                      <a:rPr lang="en-US" altLang="en-US" sz="2000" b="1" i="1" smtClean="0">
                        <a:latin typeface="Cambria Math" panose="02040503050406030204" pitchFamily="18" charset="0"/>
                      </a:rPr>
                      <m:t> </m:t>
                    </m:r>
                    <m:r>
                      <a:rPr lang="en-US" altLang="en-US" sz="2000" b="1" i="1" smtClean="0">
                        <a:latin typeface="Cambria Math" panose="02040503050406030204" pitchFamily="18" charset="0"/>
                      </a:rPr>
                      <m:t>𝜽</m:t>
                    </m:r>
                    <m:r>
                      <a:rPr lang="en-US" altLang="en-US" sz="2000" i="1">
                        <a:latin typeface="Cambria Math" panose="02040503050406030204" pitchFamily="18" charset="0"/>
                      </a:rPr>
                      <m:t>= </m:t>
                    </m:r>
                    <m:d>
                      <m:dPr>
                        <m:begChr m:val="["/>
                        <m:endChr m:val="]"/>
                        <m:ctrlPr>
                          <a:rPr lang="en-US" altLang="en-US" sz="2000" i="1">
                            <a:latin typeface="Cambria Math" panose="02040503050406030204" pitchFamily="18" charset="0"/>
                          </a:rPr>
                        </m:ctrlPr>
                      </m:dPr>
                      <m:e>
                        <m:eqArr>
                          <m:eqArrPr>
                            <m:ctrlPr>
                              <a:rPr lang="en-US" altLang="en-US" sz="2000" i="1">
                                <a:latin typeface="Cambria Math" panose="02040503050406030204" pitchFamily="18" charset="0"/>
                              </a:rPr>
                            </m:ctrlPr>
                          </m:eqArrPr>
                          <m:e>
                            <m:r>
                              <a:rPr lang="en-US" altLang="en-US" sz="2000" b="0" i="1" smtClean="0">
                                <a:latin typeface="Cambria Math" panose="02040503050406030204" pitchFamily="18" charset="0"/>
                              </a:rPr>
                              <m:t>𝛼</m:t>
                            </m:r>
                          </m:e>
                          <m:e>
                            <m:r>
                              <a:rPr lang="en-US" altLang="en-US" sz="2000" b="0" i="1" smtClean="0">
                                <a:latin typeface="Cambria Math" panose="02040503050406030204" pitchFamily="18" charset="0"/>
                              </a:rPr>
                              <m:t>𝛽</m:t>
                            </m:r>
                          </m:e>
                          <m:e>
                            <m:r>
                              <a:rPr lang="en-US" altLang="en-US" sz="2000" b="0" i="1" smtClean="0">
                                <a:latin typeface="Cambria Math" panose="02040503050406030204" pitchFamily="18" charset="0"/>
                              </a:rPr>
                              <m:t>𝛾</m:t>
                            </m:r>
                          </m:e>
                        </m:eqArr>
                      </m:e>
                    </m:d>
                  </m:oMath>
                </a14:m>
                <a:endParaRPr kumimoji="0" lang="en-US" altLang="en-US"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50000"/>
                  </a:lnSpc>
                  <a:spcBef>
                    <a:spcPct val="0"/>
                  </a:spcBef>
                  <a:spcAft>
                    <a:spcPct val="0"/>
                  </a:spcAft>
                </a:pPr>
                <a:r>
                  <a:rPr lang="en-US" altLang="en-US" sz="2000" dirty="0">
                    <a:latin typeface="Arial" panose="020B0604020202020204" pitchFamily="34" charset="0"/>
                  </a:rPr>
                  <a:t>The </a:t>
                </a:r>
                <a:r>
                  <a:rPr lang="en-US" altLang="en-US" sz="2000" dirty="0" err="1">
                    <a:latin typeface="Arial" panose="020B0604020202020204" pitchFamily="34" charset="0"/>
                  </a:rPr>
                  <a:t>extrinics</a:t>
                </a:r>
                <a:r>
                  <a:rPr lang="en-US" altLang="en-US" sz="2000" dirty="0">
                    <a:latin typeface="Arial" panose="020B0604020202020204" pitchFamily="34" charset="0"/>
                  </a:rPr>
                  <a:t> provide </a:t>
                </a:r>
                <a:r>
                  <a:rPr lang="en-US" altLang="en-US" sz="2000" b="1" dirty="0">
                    <a:latin typeface="Arial" panose="020B0604020202020204" pitchFamily="34" charset="0"/>
                  </a:rPr>
                  <a:t>6 degree of freedom </a:t>
                </a:r>
                <a:r>
                  <a:rPr lang="en-US" altLang="en-US" sz="2000" dirty="0">
                    <a:latin typeface="Arial" panose="020B0604020202020204" pitchFamily="34" charset="0"/>
                  </a:rPr>
                  <a:t>of camera.</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Therefore, if you wan</a:t>
                </a:r>
                <a:r>
                  <a:rPr lang="en-US" altLang="en-US" sz="2000" dirty="0">
                    <a:latin typeface="Arial" panose="020B0604020202020204" pitchFamily="34" charset="0"/>
                  </a:rPr>
                  <a:t>t to </a:t>
                </a:r>
                <a:r>
                  <a:rPr lang="en-US" altLang="en-US" sz="2000" b="1" dirty="0">
                    <a:latin typeface="Arial" panose="020B0604020202020204" pitchFamily="34" charset="0"/>
                  </a:rPr>
                  <a:t>localize the camera </a:t>
                </a:r>
                <a:r>
                  <a:rPr lang="en-US" altLang="en-US" sz="2000" dirty="0">
                    <a:latin typeface="Arial" panose="020B0604020202020204" pitchFamily="34" charset="0"/>
                  </a:rPr>
                  <a:t>then your find its </a:t>
                </a:r>
                <a:r>
                  <a:rPr lang="en-US" altLang="en-US" sz="2000" dirty="0" err="1">
                    <a:latin typeface="Arial" panose="020B0604020202020204" pitchFamily="34" charset="0"/>
                  </a:rPr>
                  <a:t>extrinics</a:t>
                </a:r>
                <a:r>
                  <a:rPr lang="en-US" altLang="en-US" sz="2000" dirty="0">
                    <a:latin typeface="Arial" panose="020B0604020202020204" pitchFamily="34" charset="0"/>
                  </a:rPr>
                  <a:t>.</a:t>
                </a:r>
              </a:p>
              <a:p>
                <a:pPr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panose="020B0604020202020204" pitchFamily="34" charset="0"/>
                  </a:rPr>
                  <a:t>location of camera is the center point </a:t>
                </a:r>
                <a:r>
                  <a:rPr kumimoji="0" lang="en-US" altLang="en-US" sz="2000" b="0" i="0" u="none" strike="noStrike" cap="none" normalizeH="0" baseline="0" dirty="0">
                    <a:ln>
                      <a:noFill/>
                    </a:ln>
                    <a:solidFill>
                      <a:schemeClr val="tx1"/>
                    </a:solidFill>
                    <a:effectLst/>
                    <a:latin typeface="Arial" panose="020B0604020202020204" pitchFamily="34" charset="0"/>
                  </a:rPr>
                  <a:t>that according to pinhole camera </a:t>
                </a:r>
                <a:r>
                  <a:rPr kumimoji="0" lang="en-US" altLang="en-US" sz="2000" b="1" i="0" u="none" strike="noStrike" cap="none" normalizeH="0" baseline="0" dirty="0">
                    <a:ln>
                      <a:noFill/>
                    </a:ln>
                    <a:solidFill>
                      <a:schemeClr val="tx1"/>
                    </a:solidFill>
                    <a:effectLst/>
                    <a:latin typeface="Arial" panose="020B0604020202020204" pitchFamily="34" charset="0"/>
                  </a:rPr>
                  <a:t>all rays intersect</a:t>
                </a:r>
                <a:r>
                  <a:rPr kumimoji="0" lang="en-US" altLang="en-US" sz="20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50000"/>
                  </a:lnSpc>
                  <a:spcBef>
                    <a:spcPct val="0"/>
                  </a:spcBef>
                  <a:spcAft>
                    <a:spcPct val="0"/>
                  </a:spcAft>
                </a:pPr>
                <a:r>
                  <a:rPr lang="en-US" altLang="en-US" sz="2000" dirty="0">
                    <a:latin typeface="Arial" panose="020B0604020202020204" pitchFamily="34" charset="0"/>
                  </a:rPr>
                  <a:t>This center point is, that we want to </a:t>
                </a:r>
                <a:r>
                  <a:rPr lang="en-US" altLang="en-US" sz="2000" b="1" dirty="0">
                    <a:latin typeface="Arial" panose="020B0604020202020204" pitchFamily="34" charset="0"/>
                  </a:rPr>
                  <a:t>describe with </a:t>
                </a:r>
                <a:r>
                  <a:rPr lang="en-US" altLang="en-US" sz="2000" b="1" dirty="0" err="1">
                    <a:latin typeface="Arial" panose="020B0604020202020204" pitchFamily="34" charset="0"/>
                  </a:rPr>
                  <a:t>extrinsics</a:t>
                </a:r>
                <a:r>
                  <a:rPr lang="en-US" altLang="en-US" sz="2000" dirty="0">
                    <a:latin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Rectangle 1">
                <a:extLst>
                  <a:ext uri="{FF2B5EF4-FFF2-40B4-BE49-F238E27FC236}">
                    <a16:creationId xmlns:a16="http://schemas.microsoft.com/office/drawing/2014/main" xmlns:a14="http://schemas.microsoft.com/office/drawing/2010/main" xmlns="" id="{3A7AAF2B-C74B-533E-CB72-4F9D33A83458}"/>
                  </a:ext>
                </a:extLst>
              </p:cNvPr>
              <p:cNvSpPr>
                <a:spLocks noGrp="1" noRot="1" noChangeAspect="1" noMove="1" noResize="1" noEditPoints="1" noAdjustHandles="1" noChangeArrowheads="1" noChangeShapeType="1" noTextEdit="1"/>
              </p:cNvSpPr>
              <p:nvPr>
                <p:ph idx="1"/>
              </p:nvPr>
            </p:nvSpPr>
            <p:spPr bwMode="auto">
              <a:xfrm>
                <a:off x="258339" y="1121832"/>
                <a:ext cx="11756452" cy="4831707"/>
              </a:xfrm>
              <a:prstGeom prst="rect">
                <a:avLst/>
              </a:prstGeom>
              <a:blipFill rotWithShape="0">
                <a:blip r:embed="rId4"/>
                <a:stretch>
                  <a:fillRect l="-467" b="-6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TextBox 3"/>
          <p:cNvSpPr txBox="1"/>
          <p:nvPr/>
        </p:nvSpPr>
        <p:spPr>
          <a:xfrm>
            <a:off x="4160018" y="2299950"/>
            <a:ext cx="4210259" cy="646331"/>
          </a:xfrm>
          <a:prstGeom prst="rect">
            <a:avLst/>
          </a:prstGeom>
          <a:noFill/>
        </p:spPr>
        <p:txBody>
          <a:bodyPr wrap="square" rtlCol="0">
            <a:spAutoFit/>
          </a:bodyPr>
          <a:lstStyle/>
          <a:p>
            <a:r>
              <a:rPr lang="en-US" b="1" dirty="0" smtClean="0"/>
              <a:t>The question from class is, what is locations and orientation?</a:t>
            </a:r>
            <a:endParaRPr lang="en-US" b="1" dirty="0"/>
          </a:p>
        </p:txBody>
      </p:sp>
    </p:spTree>
    <p:extLst>
      <p:ext uri="{BB962C8B-B14F-4D97-AF65-F5344CB8AC3E}">
        <p14:creationId xmlns:p14="http://schemas.microsoft.com/office/powerpoint/2010/main" val="3152866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5077CFA-8D13-3057-A66E-62412229DC5B}"/>
            </a:ext>
          </a:extLst>
        </p:cNvPr>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62558" y="5407626"/>
            <a:ext cx="1925020" cy="1443765"/>
          </a:xfrm>
          <a:prstGeom prst="rect">
            <a:avLst/>
          </a:prstGeom>
        </p:spPr>
      </p:pic>
      <p:sp>
        <p:nvSpPr>
          <p:cNvPr id="2" name="Title 1">
            <a:extLst>
              <a:ext uri="{FF2B5EF4-FFF2-40B4-BE49-F238E27FC236}">
                <a16:creationId xmlns="" xmlns:a16="http://schemas.microsoft.com/office/drawing/2014/main" id="{E550AF9D-A4EA-48F7-A7E7-D80C3A9DEC5D}"/>
              </a:ext>
            </a:extLst>
          </p:cNvPr>
          <p:cNvSpPr>
            <a:spLocks noGrp="1"/>
          </p:cNvSpPr>
          <p:nvPr>
            <p:ph type="title"/>
          </p:nvPr>
        </p:nvSpPr>
        <p:spPr/>
        <p:txBody>
          <a:bodyPr/>
          <a:lstStyle/>
          <a:p>
            <a:r>
              <a:rPr lang="en-US" dirty="0"/>
              <a:t>   Camera Intrinsics and </a:t>
            </a:r>
            <a:r>
              <a:rPr lang="en-US" dirty="0" err="1"/>
              <a:t>Extrinsics</a:t>
            </a:r>
            <a:endParaRPr lang="en-US" dirty="0"/>
          </a:p>
        </p:txBody>
      </p:sp>
      <p:sp>
        <p:nvSpPr>
          <p:cNvPr id="5" name="Footer Placeholder 4">
            <a:extLst>
              <a:ext uri="{FF2B5EF4-FFF2-40B4-BE49-F238E27FC236}">
                <a16:creationId xmlns="" xmlns:a16="http://schemas.microsoft.com/office/drawing/2014/main" id="{67B24BD5-5B7B-5A57-E900-04233DBDB930}"/>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E752D7EB-8B18-9F43-15A4-C5341C8F44B0}"/>
              </a:ext>
            </a:extLst>
          </p:cNvPr>
          <p:cNvSpPr>
            <a:spLocks noGrp="1"/>
          </p:cNvSpPr>
          <p:nvPr>
            <p:ph type="sldNum" sz="quarter" idx="12"/>
          </p:nvPr>
        </p:nvSpPr>
        <p:spPr/>
        <p:txBody>
          <a:bodyPr/>
          <a:lstStyle/>
          <a:p>
            <a:fld id="{CC529A1F-6900-4D36-92AC-B7647C1D9DDB}" type="slidenum">
              <a:rPr lang="en-US" smtClean="0"/>
              <a:t>39</a:t>
            </a:fld>
            <a:endParaRPr lang="en-US" dirty="0"/>
          </a:p>
        </p:txBody>
      </p:sp>
      <p:sp>
        <p:nvSpPr>
          <p:cNvPr id="8" name="Rectangle 1">
            <a:extLst>
              <a:ext uri="{FF2B5EF4-FFF2-40B4-BE49-F238E27FC236}">
                <a16:creationId xmlns="" xmlns:a16="http://schemas.microsoft.com/office/drawing/2014/main" id="{009B9604-246E-0C44-B7DE-26A7E3C10F09}"/>
              </a:ext>
            </a:extLst>
          </p:cNvPr>
          <p:cNvSpPr>
            <a:spLocks noGrp="1" noChangeArrowheads="1"/>
          </p:cNvSpPr>
          <p:nvPr>
            <p:ph idx="1"/>
          </p:nvPr>
        </p:nvSpPr>
        <p:spPr bwMode="auto">
          <a:xfrm>
            <a:off x="258339" y="1021359"/>
            <a:ext cx="10714461" cy="503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Intrinsics or Intrinsic parameters </a:t>
            </a:r>
            <a:r>
              <a:rPr lang="en-US" altLang="en-US" sz="2000" dirty="0">
                <a:latin typeface="Arial" panose="020B0604020202020204" pitchFamily="34" charset="0"/>
              </a:rPr>
              <a:t> sits inside the camera.</a:t>
            </a:r>
          </a:p>
          <a:p>
            <a:pPr eaLnBrk="0" fontAlgn="base" hangingPunct="0">
              <a:lnSpc>
                <a:spcPct val="150000"/>
              </a:lnSpc>
              <a:spcBef>
                <a:spcPct val="0"/>
              </a:spcBef>
              <a:spcAft>
                <a:spcPct val="0"/>
              </a:spcAft>
            </a:pPr>
            <a:r>
              <a:rPr lang="en-US" altLang="en-US" sz="2000" dirty="0">
                <a:latin typeface="Arial" panose="020B0604020202020204" pitchFamily="34" charset="0"/>
              </a:rPr>
              <a:t>It helps is </a:t>
            </a:r>
            <a:r>
              <a:rPr lang="en-US" altLang="en-US" sz="2000" b="1" dirty="0">
                <a:latin typeface="Arial" panose="020B0604020202020204" pitchFamily="34" charset="0"/>
              </a:rPr>
              <a:t>describe</a:t>
            </a:r>
            <a:r>
              <a:rPr lang="en-US" altLang="en-US" sz="2000" dirty="0">
                <a:latin typeface="Arial" panose="020B0604020202020204" pitchFamily="34" charset="0"/>
              </a:rPr>
              <a:t> how a </a:t>
            </a:r>
            <a:r>
              <a:rPr lang="en-US" altLang="en-US" sz="2000" b="1" dirty="0">
                <a:latin typeface="Arial" panose="020B0604020202020204" pitchFamily="34" charset="0"/>
              </a:rPr>
              <a:t>3D point in real world is mapped to a 2D image</a:t>
            </a:r>
            <a:r>
              <a:rPr lang="en-US" altLang="en-US" sz="2000" dirty="0">
                <a:latin typeface="Arial" panose="020B0604020202020204" pitchFamily="34" charset="0"/>
              </a:rPr>
              <a:t>.</a:t>
            </a:r>
          </a:p>
          <a:p>
            <a:pPr eaLnBrk="0" fontAlgn="base" hangingPunct="0">
              <a:lnSpc>
                <a:spcPct val="150000"/>
              </a:lnSpc>
              <a:spcBef>
                <a:spcPct val="0"/>
              </a:spcBef>
              <a:spcAft>
                <a:spcPct val="0"/>
              </a:spcAft>
            </a:pPr>
            <a:r>
              <a:rPr lang="en-US" altLang="en-US" sz="2000" dirty="0">
                <a:latin typeface="Arial" panose="020B0604020202020204" pitchFamily="34" charset="0"/>
              </a:rPr>
              <a:t>We find intrinsics with assumption that the </a:t>
            </a:r>
            <a:r>
              <a:rPr lang="en-US" altLang="en-US" sz="2000" b="1" dirty="0">
                <a:latin typeface="Arial" panose="020B0604020202020204" pitchFamily="34" charset="0"/>
              </a:rPr>
              <a:t>camera sits at its origin with zero orientation</a:t>
            </a:r>
            <a:r>
              <a:rPr lang="en-US" altLang="en-US" sz="2000" dirty="0">
                <a:latin typeface="Arial" panose="020B0604020202020204" pitchFamily="34" charset="0"/>
              </a:rPr>
              <a:t>.</a:t>
            </a:r>
          </a:p>
          <a:p>
            <a:pPr eaLnBrk="0" fontAlgn="base" hangingPunct="0">
              <a:lnSpc>
                <a:spcPct val="150000"/>
              </a:lnSpc>
              <a:spcBef>
                <a:spcPct val="0"/>
              </a:spcBef>
              <a:spcAft>
                <a:spcPct val="0"/>
              </a:spcAft>
            </a:pPr>
            <a:r>
              <a:rPr lang="en-US" altLang="en-US" sz="2000" dirty="0">
                <a:latin typeface="Arial" panose="020B0604020202020204" pitchFamily="34" charset="0"/>
              </a:rPr>
              <a:t>There are </a:t>
            </a:r>
            <a:r>
              <a:rPr lang="en-US" altLang="en-US" sz="2000" dirty="0" smtClean="0">
                <a:latin typeface="Arial" panose="020B0604020202020204" pitchFamily="34" charset="0"/>
              </a:rPr>
              <a:t>5 </a:t>
            </a:r>
            <a:r>
              <a:rPr lang="en-US" altLang="en-US" sz="2000">
                <a:latin typeface="Arial" panose="020B0604020202020204" pitchFamily="34" charset="0"/>
              </a:rPr>
              <a:t>intrinsic </a:t>
            </a:r>
            <a:r>
              <a:rPr lang="en-US" altLang="en-US" sz="2000" smtClean="0">
                <a:latin typeface="Arial" panose="020B0604020202020204" pitchFamily="34" charset="0"/>
              </a:rPr>
              <a:t>parameters:</a:t>
            </a:r>
            <a:endParaRPr lang="en-US" altLang="en-US" sz="2000" dirty="0">
              <a:latin typeface="Arial" panose="020B0604020202020204" pitchFamily="34" charset="0"/>
            </a:endParaRPr>
          </a:p>
          <a:p>
            <a:pPr lvl="1" eaLnBrk="0" fontAlgn="base" hangingPunct="0">
              <a:lnSpc>
                <a:spcPct val="150000"/>
              </a:lnSpc>
              <a:spcBef>
                <a:spcPct val="0"/>
              </a:spcBef>
              <a:spcAft>
                <a:spcPct val="0"/>
              </a:spcAft>
            </a:pPr>
            <a:r>
              <a:rPr lang="en-US" altLang="en-US" sz="1600" dirty="0">
                <a:latin typeface="Arial" panose="020B0604020202020204" pitchFamily="34" charset="0"/>
              </a:rPr>
              <a:t>A </a:t>
            </a:r>
            <a:r>
              <a:rPr lang="en-US" altLang="en-US" sz="1600" b="1" dirty="0">
                <a:latin typeface="Arial" panose="020B0604020202020204" pitchFamily="34" charset="0"/>
              </a:rPr>
              <a:t>camera constant C</a:t>
            </a:r>
            <a:r>
              <a:rPr lang="en-US" altLang="en-US" sz="1600" dirty="0">
                <a:latin typeface="Arial" panose="020B0604020202020204" pitchFamily="34" charset="0"/>
              </a:rPr>
              <a:t> the distance between camera’s image plane and the projection center.</a:t>
            </a:r>
          </a:p>
          <a:p>
            <a:pPr lvl="2" eaLnBrk="0" fontAlgn="base" hangingPunct="0">
              <a:lnSpc>
                <a:spcPct val="150000"/>
              </a:lnSpc>
              <a:spcBef>
                <a:spcPct val="0"/>
              </a:spcBef>
              <a:spcAft>
                <a:spcPct val="0"/>
              </a:spcAft>
            </a:pPr>
            <a:r>
              <a:rPr lang="en-US" altLang="en-US" sz="1200" dirty="0">
                <a:latin typeface="Arial" panose="020B0604020202020204" pitchFamily="34" charset="0"/>
              </a:rPr>
              <a:t>Camera Constant C (or 𝑓</a:t>
            </a:r>
            <a:r>
              <a:rPr lang="en-US" altLang="en-US" sz="1200" dirty="0" smtClean="0">
                <a:latin typeface="Arial" panose="020B0604020202020204" pitchFamily="34" charset="0"/>
              </a:rPr>
              <a:t>), also </a:t>
            </a:r>
            <a:r>
              <a:rPr lang="en-US" altLang="en-US" sz="1200" dirty="0">
                <a:latin typeface="Arial" panose="020B0604020202020204" pitchFamily="34" charset="0"/>
              </a:rPr>
              <a:t>called the focal length. Defined as the distance between the center of projection (CoP) and the image plane. Measured in mm (physically) or pixels (in image coordinates).</a:t>
            </a:r>
          </a:p>
          <a:p>
            <a:pPr lvl="1" eaLnBrk="0" fontAlgn="base" hangingPunct="0">
              <a:lnSpc>
                <a:spcPct val="150000"/>
              </a:lnSpc>
              <a:spcBef>
                <a:spcPct val="0"/>
              </a:spcBef>
              <a:spcAft>
                <a:spcPct val="0"/>
              </a:spcAft>
            </a:pPr>
            <a:r>
              <a:rPr lang="en-US" altLang="en-US" sz="1600" b="1" dirty="0">
                <a:latin typeface="Arial" panose="020B0604020202020204" pitchFamily="34" charset="0"/>
              </a:rPr>
              <a:t>M</a:t>
            </a:r>
            <a:r>
              <a:rPr lang="en-US" altLang="en-US" sz="1600" dirty="0">
                <a:latin typeface="Arial" panose="020B0604020202020204" pitchFamily="34" charset="0"/>
              </a:rPr>
              <a:t> is x-y scale difference</a:t>
            </a:r>
          </a:p>
          <a:p>
            <a:pPr lvl="1" eaLnBrk="0" fontAlgn="base" hangingPunct="0">
              <a:lnSpc>
                <a:spcPct val="150000"/>
              </a:lnSpc>
              <a:spcBef>
                <a:spcPct val="0"/>
              </a:spcBef>
              <a:spcAft>
                <a:spcPct val="0"/>
              </a:spcAft>
            </a:pPr>
            <a:r>
              <a:rPr lang="en-US" altLang="en-US" sz="1600" dirty="0">
                <a:latin typeface="Arial" panose="020B0604020202020204" pitchFamily="34" charset="0"/>
              </a:rPr>
              <a:t>The focal length in x-y direction </a:t>
            </a:r>
            <a:r>
              <a:rPr lang="en-US" altLang="en-US" sz="1600" b="1" i="1" dirty="0" err="1">
                <a:latin typeface="Arial" panose="020B0604020202020204" pitchFamily="34" charset="0"/>
              </a:rPr>
              <a:t>fx</a:t>
            </a:r>
            <a:r>
              <a:rPr lang="en-US" altLang="en-US" sz="1600" dirty="0">
                <a:latin typeface="Arial" panose="020B0604020202020204" pitchFamily="34" charset="0"/>
              </a:rPr>
              <a:t> and </a:t>
            </a:r>
            <a:r>
              <a:rPr lang="en-US" altLang="en-US" sz="1600" b="1" i="1" dirty="0" err="1">
                <a:latin typeface="Arial" panose="020B0604020202020204" pitchFamily="34" charset="0"/>
              </a:rPr>
              <a:t>fy</a:t>
            </a:r>
            <a:endParaRPr lang="en-US" altLang="en-US" sz="1600" b="1" i="1" dirty="0">
              <a:latin typeface="Arial" panose="020B0604020202020204" pitchFamily="34" charset="0"/>
            </a:endParaRPr>
          </a:p>
          <a:p>
            <a:pPr lvl="1" eaLnBrk="0" fontAlgn="base" hangingPunct="0">
              <a:lnSpc>
                <a:spcPct val="150000"/>
              </a:lnSpc>
              <a:spcBef>
                <a:spcPct val="0"/>
              </a:spcBef>
              <a:spcAft>
                <a:spcPct val="0"/>
              </a:spcAft>
            </a:pPr>
            <a:r>
              <a:rPr lang="en-US" altLang="en-US" sz="1600" b="1" dirty="0">
                <a:latin typeface="Arial" panose="020B0604020202020204" pitchFamily="34" charset="0"/>
              </a:rPr>
              <a:t>Two parameters of principle point</a:t>
            </a:r>
            <a:r>
              <a:rPr lang="en-US" altLang="en-US" sz="1600" dirty="0">
                <a:latin typeface="Arial" panose="020B0604020202020204" pitchFamily="34" charset="0"/>
              </a:rPr>
              <a:t>, principle point is location on image sensor/pixels where the principle axis passes.</a:t>
            </a:r>
          </a:p>
          <a:p>
            <a:pPr lvl="1" eaLnBrk="0" fontAlgn="base" hangingPunct="0">
              <a:lnSpc>
                <a:spcPct val="150000"/>
              </a:lnSpc>
              <a:spcBef>
                <a:spcPct val="0"/>
              </a:spcBef>
              <a:spcAft>
                <a:spcPct val="0"/>
              </a:spcAft>
            </a:pPr>
            <a:r>
              <a:rPr lang="en-US" altLang="en-US" sz="1600" dirty="0">
                <a:latin typeface="Arial" panose="020B0604020202020204" pitchFamily="34" charset="0"/>
              </a:rPr>
              <a:t>If you have analogue camera then you would need </a:t>
            </a:r>
            <a:r>
              <a:rPr lang="en-US" altLang="en-US" sz="1600" b="1" dirty="0">
                <a:latin typeface="Arial" panose="020B0604020202020204" pitchFamily="34" charset="0"/>
              </a:rPr>
              <a:t>shear parameter</a:t>
            </a:r>
            <a:r>
              <a:rPr lang="en-US" altLang="en-US" sz="1600" dirty="0">
                <a:latin typeface="Arial" panose="020B0604020202020204" pitchFamily="34" charset="0"/>
              </a:rPr>
              <a:t> </a:t>
            </a:r>
            <a:r>
              <a:rPr lang="en-US" altLang="en-US" sz="1600" b="1" dirty="0">
                <a:latin typeface="Arial" panose="020B0604020202020204" pitchFamily="34" charset="0"/>
              </a:rPr>
              <a:t>s</a:t>
            </a:r>
            <a:r>
              <a:rPr lang="en-US" altLang="en-US" sz="1600" dirty="0">
                <a:latin typeface="Arial" panose="020B0604020202020204" pitchFamily="34" charset="0"/>
              </a:rPr>
              <a:t>. In digital cameras it is almost zero.</a:t>
            </a:r>
          </a:p>
          <a:p>
            <a:pPr lvl="1" eaLnBrk="0" fontAlgn="base" hangingPunct="0">
              <a:lnSpc>
                <a:spcPct val="150000"/>
              </a:lnSpc>
              <a:spcBef>
                <a:spcPct val="0"/>
              </a:spcBef>
              <a:spcAft>
                <a:spcPct val="0"/>
              </a:spcAft>
            </a:pPr>
            <a:endParaRPr lang="en-US" altLang="en-US" sz="1600" dirty="0">
              <a:latin typeface="Arial" panose="020B0604020202020204" pitchFamily="34" charset="0"/>
            </a:endParaRPr>
          </a:p>
        </p:txBody>
      </p:sp>
      <p:sp>
        <p:nvSpPr>
          <p:cNvPr id="3" name="Oval Callout 2"/>
          <p:cNvSpPr/>
          <p:nvPr/>
        </p:nvSpPr>
        <p:spPr>
          <a:xfrm>
            <a:off x="9716756" y="1185705"/>
            <a:ext cx="2361363" cy="78377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What do I mean by zero origin and zero orientation?</a:t>
            </a:r>
            <a:endParaRPr lang="en-US" sz="1400" b="1" dirty="0"/>
          </a:p>
        </p:txBody>
      </p:sp>
    </p:spTree>
    <p:extLst>
      <p:ext uri="{BB962C8B-B14F-4D97-AF65-F5344CB8AC3E}">
        <p14:creationId xmlns:p14="http://schemas.microsoft.com/office/powerpoint/2010/main" val="3245688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A9E7FB-1BD7-4D92-7D11-7DE5DF871437}"/>
              </a:ext>
            </a:extLst>
          </p:cNvPr>
          <p:cNvSpPr>
            <a:spLocks noGrp="1"/>
          </p:cNvSpPr>
          <p:nvPr>
            <p:ph type="title"/>
          </p:nvPr>
        </p:nvSpPr>
        <p:spPr/>
        <p:txBody>
          <a:bodyPr/>
          <a:lstStyle/>
          <a:p>
            <a:r>
              <a:rPr lang="en-US" dirty="0"/>
              <a:t>    What is an image</a:t>
            </a:r>
          </a:p>
        </p:txBody>
      </p:sp>
      <p:sp>
        <p:nvSpPr>
          <p:cNvPr id="5" name="Footer Placeholder 4">
            <a:extLst>
              <a:ext uri="{FF2B5EF4-FFF2-40B4-BE49-F238E27FC236}">
                <a16:creationId xmlns="" xmlns:a16="http://schemas.microsoft.com/office/drawing/2014/main" id="{3F16B62B-E36D-7C6B-A980-6FF3AF76A92E}"/>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E66CAEDA-40E7-3819-0C98-515DA493BE7D}"/>
              </a:ext>
            </a:extLst>
          </p:cNvPr>
          <p:cNvSpPr>
            <a:spLocks noGrp="1"/>
          </p:cNvSpPr>
          <p:nvPr>
            <p:ph type="sldNum" sz="quarter" idx="12"/>
          </p:nvPr>
        </p:nvSpPr>
        <p:spPr/>
        <p:txBody>
          <a:bodyPr/>
          <a:lstStyle/>
          <a:p>
            <a:fld id="{CC529A1F-6900-4D36-92AC-B7647C1D9DDB}" type="slidenum">
              <a:rPr lang="en-US" smtClean="0"/>
              <a:t>4</a:t>
            </a:fld>
            <a:endParaRPr lang="en-US"/>
          </a:p>
        </p:txBody>
      </p:sp>
      <p:sp>
        <p:nvSpPr>
          <p:cNvPr id="8" name="Rectangle 1">
            <a:extLst>
              <a:ext uri="{FF2B5EF4-FFF2-40B4-BE49-F238E27FC236}">
                <a16:creationId xmlns="" xmlns:a16="http://schemas.microsoft.com/office/drawing/2014/main" id="{8994975E-3CE1-4415-7FD5-CB393F68D443}"/>
              </a:ext>
            </a:extLst>
          </p:cNvPr>
          <p:cNvSpPr>
            <a:spLocks noGrp="1" noChangeArrowheads="1"/>
          </p:cNvSpPr>
          <p:nvPr>
            <p:ph idx="1"/>
          </p:nvPr>
        </p:nvSpPr>
        <p:spPr bwMode="auto">
          <a:xfrm>
            <a:off x="262846" y="1762567"/>
            <a:ext cx="5548688" cy="3717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An </a:t>
            </a:r>
            <a:r>
              <a:rPr kumimoji="0" lang="en-US" altLang="en-US" sz="2400" b="1" i="0" u="none" strike="noStrike" cap="none" normalizeH="0" baseline="0" dirty="0">
                <a:ln>
                  <a:noFill/>
                </a:ln>
                <a:solidFill>
                  <a:schemeClr val="tx1"/>
                </a:solidFill>
                <a:effectLst/>
                <a:latin typeface="Arial" panose="020B0604020202020204" pitchFamily="34" charset="0"/>
              </a:rPr>
              <a:t>image</a:t>
            </a:r>
            <a:r>
              <a:rPr kumimoji="0" lang="en-US" altLang="en-US" sz="2400" b="0" i="0" u="none" strike="noStrike" cap="none" normalizeH="0" baseline="0" dirty="0">
                <a:ln>
                  <a:noFill/>
                </a:ln>
                <a:solidFill>
                  <a:schemeClr val="tx1"/>
                </a:solidFill>
                <a:effectLst/>
                <a:latin typeface="Arial" panose="020B0604020202020204" pitchFamily="34" charset="0"/>
              </a:rPr>
              <a:t> is a visual representation of a person, object, or scene.</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Can be captured by:</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Cameras, Scanners, Satellites</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Or created using software</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Used in art, science, education, media, etc.</a:t>
            </a:r>
          </a:p>
        </p:txBody>
      </p:sp>
      <p:pic>
        <p:nvPicPr>
          <p:cNvPr id="9" name="Picture 8">
            <a:extLst>
              <a:ext uri="{FF2B5EF4-FFF2-40B4-BE49-F238E27FC236}">
                <a16:creationId xmlns="" xmlns:a16="http://schemas.microsoft.com/office/drawing/2014/main" id="{96BFBDF0-14D7-5BBF-2D88-CD10DF0FA3F6}"/>
              </a:ext>
            </a:extLst>
          </p:cNvPr>
          <p:cNvPicPr>
            <a:picLocks noChangeAspect="1"/>
          </p:cNvPicPr>
          <p:nvPr/>
        </p:nvPicPr>
        <p:blipFill>
          <a:blip r:embed="rId2"/>
          <a:stretch>
            <a:fillRect/>
          </a:stretch>
        </p:blipFill>
        <p:spPr>
          <a:xfrm>
            <a:off x="6362700" y="1772971"/>
            <a:ext cx="5829300" cy="3895725"/>
          </a:xfrm>
          <a:prstGeom prst="rect">
            <a:avLst/>
          </a:prstGeom>
        </p:spPr>
      </p:pic>
    </p:spTree>
    <p:extLst>
      <p:ext uri="{BB962C8B-B14F-4D97-AF65-F5344CB8AC3E}">
        <p14:creationId xmlns:p14="http://schemas.microsoft.com/office/powerpoint/2010/main" val="1680229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4559FEA-2C4B-239A-2139-7C0C4577BC0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0FFF1B1-1598-C829-C2AA-594D4C2E49C6}"/>
              </a:ext>
            </a:extLst>
          </p:cNvPr>
          <p:cNvSpPr>
            <a:spLocks noGrp="1"/>
          </p:cNvSpPr>
          <p:nvPr>
            <p:ph type="title"/>
          </p:nvPr>
        </p:nvSpPr>
        <p:spPr/>
        <p:txBody>
          <a:bodyPr/>
          <a:lstStyle/>
          <a:p>
            <a:r>
              <a:rPr lang="en-US" dirty="0"/>
              <a:t>   Camera Intrinsics and </a:t>
            </a:r>
            <a:r>
              <a:rPr lang="en-US" dirty="0" err="1"/>
              <a:t>Extrinsics</a:t>
            </a:r>
            <a:endParaRPr lang="en-US" dirty="0"/>
          </a:p>
        </p:txBody>
      </p:sp>
      <p:sp>
        <p:nvSpPr>
          <p:cNvPr id="5" name="Footer Placeholder 4">
            <a:extLst>
              <a:ext uri="{FF2B5EF4-FFF2-40B4-BE49-F238E27FC236}">
                <a16:creationId xmlns="" xmlns:a16="http://schemas.microsoft.com/office/drawing/2014/main" id="{6F649710-2B82-B488-F2CB-8431BAE1E667}"/>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7CBA26E9-50EB-11EF-BF2B-96A9BFDF92DB}"/>
              </a:ext>
            </a:extLst>
          </p:cNvPr>
          <p:cNvSpPr>
            <a:spLocks noGrp="1"/>
          </p:cNvSpPr>
          <p:nvPr>
            <p:ph type="sldNum" sz="quarter" idx="12"/>
          </p:nvPr>
        </p:nvSpPr>
        <p:spPr/>
        <p:txBody>
          <a:bodyPr/>
          <a:lstStyle/>
          <a:p>
            <a:fld id="{CC529A1F-6900-4D36-92AC-B7647C1D9DDB}" type="slidenum">
              <a:rPr lang="en-US" smtClean="0"/>
              <a:t>40</a:t>
            </a:fld>
            <a:endParaRPr lang="en-US" dirty="0"/>
          </a:p>
        </p:txBody>
      </p:sp>
      <p:sp>
        <p:nvSpPr>
          <p:cNvPr id="8" name="Rectangle 1">
            <a:extLst>
              <a:ext uri="{FF2B5EF4-FFF2-40B4-BE49-F238E27FC236}">
                <a16:creationId xmlns="" xmlns:a16="http://schemas.microsoft.com/office/drawing/2014/main" id="{6FF29451-05C2-F7E9-1CDD-7DA355F8E41B}"/>
              </a:ext>
            </a:extLst>
          </p:cNvPr>
          <p:cNvSpPr>
            <a:spLocks noGrp="1" noChangeArrowheads="1"/>
          </p:cNvSpPr>
          <p:nvPr>
            <p:ph idx="1"/>
          </p:nvPr>
        </p:nvSpPr>
        <p:spPr bwMode="auto">
          <a:xfrm>
            <a:off x="519596" y="1406996"/>
            <a:ext cx="4426677"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Intrinsics or Intrinsic </a:t>
            </a:r>
            <a:r>
              <a:rPr lang="en-US" altLang="en-US" sz="2000" b="1" dirty="0" smtClean="0">
                <a:latin typeface="Arial" panose="020B0604020202020204" pitchFamily="34" charset="0"/>
              </a:rPr>
              <a:t>parameters</a:t>
            </a:r>
            <a:endParaRPr lang="en-US" altLang="en-US" sz="1600" dirty="0">
              <a:latin typeface="Arial" panose="020B0604020202020204" pitchFamily="34" charset="0"/>
            </a:endParaRPr>
          </a:p>
        </p:txBody>
      </p:sp>
      <p:pic>
        <p:nvPicPr>
          <p:cNvPr id="4" name="Picture 3">
            <a:extLst>
              <a:ext uri="{FF2B5EF4-FFF2-40B4-BE49-F238E27FC236}">
                <a16:creationId xmlns="" xmlns:a16="http://schemas.microsoft.com/office/drawing/2014/main" id="{8F7A49AF-E1C7-9936-04EC-9686F85FDD2E}"/>
              </a:ext>
            </a:extLst>
          </p:cNvPr>
          <p:cNvPicPr>
            <a:picLocks noChangeAspect="1"/>
          </p:cNvPicPr>
          <p:nvPr/>
        </p:nvPicPr>
        <p:blipFill>
          <a:blip r:embed="rId3"/>
          <a:stretch>
            <a:fillRect/>
          </a:stretch>
        </p:blipFill>
        <p:spPr>
          <a:xfrm>
            <a:off x="1085223" y="2054850"/>
            <a:ext cx="10192991" cy="3770578"/>
          </a:xfrm>
          <a:prstGeom prst="rect">
            <a:avLst/>
          </a:prstGeom>
        </p:spPr>
      </p:pic>
    </p:spTree>
    <p:extLst>
      <p:ext uri="{BB962C8B-B14F-4D97-AF65-F5344CB8AC3E}">
        <p14:creationId xmlns:p14="http://schemas.microsoft.com/office/powerpoint/2010/main" val="32180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AB021D7-9643-C859-E409-D18BF564ADB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FD4A434-35B1-1D80-E870-46A889019D24}"/>
              </a:ext>
            </a:extLst>
          </p:cNvPr>
          <p:cNvSpPr>
            <a:spLocks noGrp="1"/>
          </p:cNvSpPr>
          <p:nvPr>
            <p:ph type="title"/>
          </p:nvPr>
        </p:nvSpPr>
        <p:spPr/>
        <p:txBody>
          <a:bodyPr/>
          <a:lstStyle/>
          <a:p>
            <a:r>
              <a:rPr lang="en-US" dirty="0"/>
              <a:t>   Camera Intrinsics and </a:t>
            </a:r>
            <a:r>
              <a:rPr lang="en-US" dirty="0" err="1"/>
              <a:t>Extrinsics</a:t>
            </a:r>
            <a:endParaRPr lang="en-US" dirty="0"/>
          </a:p>
        </p:txBody>
      </p:sp>
      <p:sp>
        <p:nvSpPr>
          <p:cNvPr id="5" name="Footer Placeholder 4">
            <a:extLst>
              <a:ext uri="{FF2B5EF4-FFF2-40B4-BE49-F238E27FC236}">
                <a16:creationId xmlns="" xmlns:a16="http://schemas.microsoft.com/office/drawing/2014/main" id="{4A246C5C-7436-F864-450E-CF0A340CE426}"/>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22714FF1-1A85-E21C-7E06-881CEF84639E}"/>
              </a:ext>
            </a:extLst>
          </p:cNvPr>
          <p:cNvSpPr>
            <a:spLocks noGrp="1"/>
          </p:cNvSpPr>
          <p:nvPr>
            <p:ph type="sldNum" sz="quarter" idx="12"/>
          </p:nvPr>
        </p:nvSpPr>
        <p:spPr/>
        <p:txBody>
          <a:bodyPr/>
          <a:lstStyle/>
          <a:p>
            <a:fld id="{CC529A1F-6900-4D36-92AC-B7647C1D9DDB}" type="slidenum">
              <a:rPr lang="en-US" smtClean="0"/>
              <a:t>41</a:t>
            </a:fld>
            <a:endParaRPr lang="en-US" dirty="0"/>
          </a:p>
        </p:txBody>
      </p:sp>
      <p:sp>
        <p:nvSpPr>
          <p:cNvPr id="8" name="Rectangle 1">
            <a:extLst>
              <a:ext uri="{FF2B5EF4-FFF2-40B4-BE49-F238E27FC236}">
                <a16:creationId xmlns="" xmlns:a16="http://schemas.microsoft.com/office/drawing/2014/main" id="{86E90FBD-A232-A3F0-52BF-8255A3C1D0FE}"/>
              </a:ext>
            </a:extLst>
          </p:cNvPr>
          <p:cNvSpPr>
            <a:spLocks noGrp="1" noChangeArrowheads="1"/>
          </p:cNvSpPr>
          <p:nvPr>
            <p:ph idx="1"/>
          </p:nvPr>
        </p:nvSpPr>
        <p:spPr bwMode="auto">
          <a:xfrm>
            <a:off x="258339" y="3289189"/>
            <a:ext cx="10714461"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B01EAB42-FF9B-5885-7400-A6E50C97034C}"/>
              </a:ext>
            </a:extLst>
          </p:cNvPr>
          <p:cNvPicPr>
            <a:picLocks noChangeAspect="1"/>
          </p:cNvPicPr>
          <p:nvPr/>
        </p:nvPicPr>
        <p:blipFill>
          <a:blip r:embed="rId3"/>
          <a:stretch>
            <a:fillRect/>
          </a:stretch>
        </p:blipFill>
        <p:spPr>
          <a:xfrm>
            <a:off x="1602768" y="1374358"/>
            <a:ext cx="9637160" cy="4887912"/>
          </a:xfrm>
          <a:prstGeom prst="rect">
            <a:avLst/>
          </a:prstGeom>
        </p:spPr>
      </p:pic>
    </p:spTree>
    <p:extLst>
      <p:ext uri="{BB962C8B-B14F-4D97-AF65-F5344CB8AC3E}">
        <p14:creationId xmlns:p14="http://schemas.microsoft.com/office/powerpoint/2010/main" val="141705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593C916-BD03-7C6F-8F33-3309EB4D238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B2AF4E7-A719-0C46-14E6-E5BA0FD12143}"/>
              </a:ext>
            </a:extLst>
          </p:cNvPr>
          <p:cNvSpPr>
            <a:spLocks noGrp="1"/>
          </p:cNvSpPr>
          <p:nvPr>
            <p:ph type="title"/>
          </p:nvPr>
        </p:nvSpPr>
        <p:spPr/>
        <p:txBody>
          <a:bodyPr>
            <a:normAutofit fontScale="90000"/>
          </a:bodyPr>
          <a:lstStyle/>
          <a:p>
            <a:r>
              <a:rPr lang="en-US" dirty="0"/>
              <a:t>   </a:t>
            </a:r>
            <a:r>
              <a:rPr lang="en-US" sz="4000" dirty="0"/>
              <a:t>Converting 3D World Coordinates into 2D Image Coordinates</a:t>
            </a:r>
            <a:endParaRPr lang="en-US" dirty="0"/>
          </a:p>
        </p:txBody>
      </p:sp>
      <p:sp>
        <p:nvSpPr>
          <p:cNvPr id="5" name="Footer Placeholder 4">
            <a:extLst>
              <a:ext uri="{FF2B5EF4-FFF2-40B4-BE49-F238E27FC236}">
                <a16:creationId xmlns="" xmlns:a16="http://schemas.microsoft.com/office/drawing/2014/main" id="{A7457DF0-095D-EABA-B9D5-DD8A0AC2A15A}"/>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C47F85D-271B-63CE-AC1B-99C97CCE07E7}"/>
              </a:ext>
            </a:extLst>
          </p:cNvPr>
          <p:cNvSpPr>
            <a:spLocks noGrp="1"/>
          </p:cNvSpPr>
          <p:nvPr>
            <p:ph type="sldNum" sz="quarter" idx="12"/>
          </p:nvPr>
        </p:nvSpPr>
        <p:spPr/>
        <p:txBody>
          <a:bodyPr/>
          <a:lstStyle/>
          <a:p>
            <a:fld id="{CC529A1F-6900-4D36-92AC-B7647C1D9DDB}" type="slidenum">
              <a:rPr lang="en-US" smtClean="0"/>
              <a:t>42</a:t>
            </a:fld>
            <a:endParaRPr lang="en-US" dirty="0"/>
          </a:p>
        </p:txBody>
      </p:sp>
      <p:sp>
        <p:nvSpPr>
          <p:cNvPr id="8" name="Rectangle 1">
            <a:extLst>
              <a:ext uri="{FF2B5EF4-FFF2-40B4-BE49-F238E27FC236}">
                <a16:creationId xmlns="" xmlns:a16="http://schemas.microsoft.com/office/drawing/2014/main" id="{3C85A715-0CF8-2B1F-5CFE-1027193E51E3}"/>
              </a:ext>
            </a:extLst>
          </p:cNvPr>
          <p:cNvSpPr>
            <a:spLocks noGrp="1" noChangeArrowheads="1"/>
          </p:cNvSpPr>
          <p:nvPr>
            <p:ph idx="1"/>
          </p:nvPr>
        </p:nvSpPr>
        <p:spPr bwMode="auto">
          <a:xfrm>
            <a:off x="127710" y="1227843"/>
            <a:ext cx="8741823"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smtClean="0">
                <a:latin typeface="Arial" panose="020B0604020202020204" pitchFamily="34" charset="0"/>
              </a:rPr>
              <a:t>Converting 3D world coordinates to 2D image coordinates involves following coordinate systems:</a:t>
            </a:r>
          </a:p>
          <a:p>
            <a:pPr lvl="1" eaLnBrk="0" fontAlgn="base" hangingPunct="0">
              <a:lnSpc>
                <a:spcPct val="150000"/>
              </a:lnSpc>
              <a:spcBef>
                <a:spcPct val="0"/>
              </a:spcBef>
              <a:spcAft>
                <a:spcPct val="0"/>
              </a:spcAft>
            </a:pPr>
            <a:r>
              <a:rPr lang="en-US" altLang="en-US" sz="1600" b="1" dirty="0" smtClean="0">
                <a:latin typeface="Arial" panose="020B0604020202020204" pitchFamily="34" charset="0"/>
              </a:rPr>
              <a:t>World </a:t>
            </a:r>
            <a:r>
              <a:rPr lang="en-US" altLang="en-US" sz="1600" b="1" dirty="0">
                <a:latin typeface="Arial" panose="020B0604020202020204" pitchFamily="34" charset="0"/>
              </a:rPr>
              <a:t>Coordinate System – </a:t>
            </a:r>
            <a:r>
              <a:rPr lang="en-US" altLang="en-US" sz="1600" dirty="0">
                <a:latin typeface="Arial" panose="020B0604020202020204" pitchFamily="34" charset="0"/>
              </a:rPr>
              <a:t>describes 3D positions in the real world</a:t>
            </a:r>
          </a:p>
          <a:p>
            <a:pPr lvl="1" eaLnBrk="0" fontAlgn="base" hangingPunct="0">
              <a:lnSpc>
                <a:spcPct val="150000"/>
              </a:lnSpc>
              <a:spcBef>
                <a:spcPct val="0"/>
              </a:spcBef>
              <a:spcAft>
                <a:spcPct val="0"/>
              </a:spcAft>
            </a:pPr>
            <a:r>
              <a:rPr lang="en-US" altLang="en-US" sz="1600" b="1" dirty="0">
                <a:latin typeface="Arial" panose="020B0604020202020204" pitchFamily="34" charset="0"/>
              </a:rPr>
              <a:t>Camera Coordinate System – </a:t>
            </a:r>
            <a:r>
              <a:rPr lang="en-US" altLang="en-US" sz="1600" dirty="0">
                <a:latin typeface="Arial" panose="020B0604020202020204" pitchFamily="34" charset="0"/>
              </a:rPr>
              <a:t>origin at camera center (CoP)</a:t>
            </a:r>
          </a:p>
          <a:p>
            <a:pPr lvl="1" eaLnBrk="0" fontAlgn="base" hangingPunct="0">
              <a:lnSpc>
                <a:spcPct val="150000"/>
              </a:lnSpc>
              <a:spcBef>
                <a:spcPct val="0"/>
              </a:spcBef>
              <a:spcAft>
                <a:spcPct val="0"/>
              </a:spcAft>
            </a:pPr>
            <a:r>
              <a:rPr lang="en-US" altLang="en-US" sz="1600" b="1" dirty="0">
                <a:latin typeface="Arial" panose="020B0604020202020204" pitchFamily="34" charset="0"/>
              </a:rPr>
              <a:t>Image Coordinate System – </a:t>
            </a:r>
            <a:r>
              <a:rPr lang="en-US" altLang="en-US" sz="1600" dirty="0">
                <a:latin typeface="Arial" panose="020B0604020202020204" pitchFamily="34" charset="0"/>
              </a:rPr>
              <a:t>2D plane before pixel conversion</a:t>
            </a:r>
          </a:p>
          <a:p>
            <a:pPr lvl="1" eaLnBrk="0" fontAlgn="base" hangingPunct="0">
              <a:lnSpc>
                <a:spcPct val="150000"/>
              </a:lnSpc>
              <a:spcBef>
                <a:spcPct val="0"/>
              </a:spcBef>
              <a:spcAft>
                <a:spcPct val="0"/>
              </a:spcAft>
            </a:pPr>
            <a:r>
              <a:rPr lang="en-US" altLang="en-US" sz="1600" b="1" dirty="0">
                <a:latin typeface="Arial" panose="020B0604020202020204" pitchFamily="34" charset="0"/>
              </a:rPr>
              <a:t>Pixel Coordinate System – </a:t>
            </a:r>
            <a:r>
              <a:rPr lang="en-US" altLang="en-US" sz="1600" dirty="0">
                <a:latin typeface="Arial" panose="020B0604020202020204" pitchFamily="34" charset="0"/>
              </a:rPr>
              <a:t>final image in pixels</a:t>
            </a:r>
          </a:p>
        </p:txBody>
      </p:sp>
      <p:pic>
        <p:nvPicPr>
          <p:cNvPr id="3" name="Picture 2"/>
          <p:cNvPicPr>
            <a:picLocks noChangeAspect="1"/>
          </p:cNvPicPr>
          <p:nvPr/>
        </p:nvPicPr>
        <p:blipFill>
          <a:blip r:embed="rId3"/>
          <a:stretch>
            <a:fillRect/>
          </a:stretch>
        </p:blipFill>
        <p:spPr>
          <a:xfrm>
            <a:off x="6254727" y="3471578"/>
            <a:ext cx="5686813" cy="2884772"/>
          </a:xfrm>
          <a:prstGeom prst="rect">
            <a:avLst/>
          </a:prstGeom>
        </p:spPr>
      </p:pic>
    </p:spTree>
    <p:extLst>
      <p:ext uri="{BB962C8B-B14F-4D97-AF65-F5344CB8AC3E}">
        <p14:creationId xmlns:p14="http://schemas.microsoft.com/office/powerpoint/2010/main" val="4009510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865A22D-F777-F206-4937-CC712DE66E1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1841ABB-D5FB-CA28-5106-770F2DE6A39F}"/>
              </a:ext>
            </a:extLst>
          </p:cNvPr>
          <p:cNvSpPr>
            <a:spLocks noGrp="1"/>
          </p:cNvSpPr>
          <p:nvPr>
            <p:ph type="title"/>
          </p:nvPr>
        </p:nvSpPr>
        <p:spPr/>
        <p:txBody>
          <a:bodyPr>
            <a:normAutofit fontScale="90000"/>
          </a:bodyPr>
          <a:lstStyle/>
          <a:p>
            <a:r>
              <a:rPr lang="en-US" dirty="0"/>
              <a:t>   </a:t>
            </a:r>
            <a:r>
              <a:rPr lang="en-US" sz="4000" dirty="0"/>
              <a:t>Converting 3D World Coordinates into 2D Image Coordinates</a:t>
            </a:r>
            <a:endParaRPr lang="en-US" dirty="0"/>
          </a:p>
        </p:txBody>
      </p:sp>
      <p:sp>
        <p:nvSpPr>
          <p:cNvPr id="5" name="Footer Placeholder 4">
            <a:extLst>
              <a:ext uri="{FF2B5EF4-FFF2-40B4-BE49-F238E27FC236}">
                <a16:creationId xmlns="" xmlns:a16="http://schemas.microsoft.com/office/drawing/2014/main" id="{265E89D7-E0E0-A988-681B-D5DF46BDA12A}"/>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62133649-047F-11F4-B6A1-B7EBA5A83272}"/>
              </a:ext>
            </a:extLst>
          </p:cNvPr>
          <p:cNvSpPr>
            <a:spLocks noGrp="1"/>
          </p:cNvSpPr>
          <p:nvPr>
            <p:ph type="sldNum" sz="quarter" idx="12"/>
          </p:nvPr>
        </p:nvSpPr>
        <p:spPr/>
        <p:txBody>
          <a:bodyPr/>
          <a:lstStyle/>
          <a:p>
            <a:fld id="{CC529A1F-6900-4D36-92AC-B7647C1D9DDB}" type="slidenum">
              <a:rPr lang="en-US" smtClean="0"/>
              <a:t>43</a:t>
            </a:fld>
            <a:endParaRPr lang="en-US" dirty="0"/>
          </a:p>
        </p:txBody>
      </p:sp>
      <mc:AlternateContent xmlns:mc="http://schemas.openxmlformats.org/markup-compatibility/2006" xmlns:a14="http://schemas.microsoft.com/office/drawing/2010/main">
        <mc:Choice Requires="a14">
          <p:sp>
            <p:nvSpPr>
              <p:cNvPr id="8" name="Rectangle 1">
                <a:extLst>
                  <a:ext uri="{FF2B5EF4-FFF2-40B4-BE49-F238E27FC236}">
                    <a16:creationId xmlns="" xmlns:a16="http://schemas.microsoft.com/office/drawing/2014/main" id="{74516657-940C-85BE-ACA7-3CC7438006B2}"/>
                  </a:ext>
                </a:extLst>
              </p:cNvPr>
              <p:cNvSpPr>
                <a:spLocks noGrp="1" noChangeArrowheads="1"/>
              </p:cNvSpPr>
              <p:nvPr>
                <p:ph idx="1"/>
              </p:nvPr>
            </p:nvSpPr>
            <p:spPr bwMode="auto">
              <a:xfrm>
                <a:off x="228194" y="1132750"/>
                <a:ext cx="5509415" cy="373615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The Projection </a:t>
                </a:r>
                <a:r>
                  <a:rPr lang="en-US" altLang="en-US" sz="2000" b="1" dirty="0" smtClean="0">
                    <a:latin typeface="Arial" panose="020B0604020202020204" pitchFamily="34" charset="0"/>
                  </a:rPr>
                  <a:t>Pipeline:</a:t>
                </a:r>
                <a:endParaRPr lang="en-US" altLang="en-US" sz="2000" b="1" dirty="0">
                  <a:latin typeface="Arial" panose="020B0604020202020204" pitchFamily="34" charset="0"/>
                </a:endParaRPr>
              </a:p>
              <a:p>
                <a:pPr eaLnBrk="0" fontAlgn="base" hangingPunct="0">
                  <a:lnSpc>
                    <a:spcPct val="150000"/>
                  </a:lnSpc>
                  <a:spcBef>
                    <a:spcPct val="0"/>
                  </a:spcBef>
                  <a:spcAft>
                    <a:spcPct val="0"/>
                  </a:spcAft>
                </a:pPr>
                <a:r>
                  <a:rPr lang="en-US" altLang="en-US" sz="1600" dirty="0">
                    <a:latin typeface="Arial" panose="020B0604020202020204" pitchFamily="34" charset="0"/>
                  </a:rPr>
                  <a:t>World → Camera coordinates (extrinsic)</a:t>
                </a:r>
              </a:p>
              <a:p>
                <a:pPr eaLnBrk="0" fontAlgn="base" hangingPunct="0">
                  <a:lnSpc>
                    <a:spcPct val="150000"/>
                  </a:lnSpc>
                  <a:spcBef>
                    <a:spcPct val="0"/>
                  </a:spcBef>
                  <a:spcAft>
                    <a:spcPct val="0"/>
                  </a:spcAft>
                </a:pPr>
                <a:r>
                  <a:rPr lang="en-US" altLang="en-US" sz="1600" dirty="0">
                    <a:latin typeface="Arial" panose="020B0604020202020204" pitchFamily="34" charset="0"/>
                  </a:rPr>
                  <a:t>Camera → Image plane (intrinsic)</a:t>
                </a:r>
              </a:p>
              <a:p>
                <a:pPr eaLnBrk="0" fontAlgn="base" hangingPunct="0">
                  <a:lnSpc>
                    <a:spcPct val="150000"/>
                  </a:lnSpc>
                  <a:spcBef>
                    <a:spcPct val="0"/>
                  </a:spcBef>
                  <a:spcAft>
                    <a:spcPct val="0"/>
                  </a:spcAft>
                </a:pPr>
                <a:r>
                  <a:rPr lang="en-US" altLang="en-US" sz="1600" dirty="0">
                    <a:latin typeface="Arial" panose="020B0604020202020204" pitchFamily="34" charset="0"/>
                  </a:rPr>
                  <a:t>Image plane → Pixel coordinates (scaling, translation)</a:t>
                </a:r>
              </a:p>
              <a:p>
                <a:pPr eaLnBrk="0" fontAlgn="base" hangingPunct="0">
                  <a:lnSpc>
                    <a:spcPct val="150000"/>
                  </a:lnSpc>
                  <a:spcBef>
                    <a:spcPct val="0"/>
                  </a:spcBef>
                  <a:spcAft>
                    <a:spcPct val="0"/>
                  </a:spcAft>
                </a:pPr>
                <a:r>
                  <a:rPr lang="en-US" altLang="en-US" sz="1600" dirty="0">
                    <a:latin typeface="Arial" panose="020B0604020202020204" pitchFamily="34" charset="0"/>
                  </a:rPr>
                  <a:t>Equation for this pipeline:</a:t>
                </a:r>
              </a:p>
              <a:p>
                <a:pPr eaLnBrk="0" fontAlgn="base" hangingPunct="0">
                  <a:lnSpc>
                    <a:spcPct val="150000"/>
                  </a:lnSpc>
                  <a:spcBef>
                    <a:spcPct val="0"/>
                  </a:spcBef>
                  <a:spcAft>
                    <a:spcPct val="0"/>
                  </a:spcAft>
                </a:pPr>
                <a:r>
                  <a:rPr lang="en-US" altLang="en-US" sz="1600" dirty="0">
                    <a:latin typeface="Arial" panose="020B0604020202020204" pitchFamily="34" charset="0"/>
                  </a:rPr>
                  <a:t>This is the camera projection equation — it tells us how a 3D point in the world gets projected to a 2D point on the image (pixel) using the camera model.</a:t>
                </a:r>
              </a:p>
              <a:p>
                <a:pPr eaLnBrk="0" fontAlgn="base" hangingPunct="0">
                  <a:lnSpc>
                    <a:spcPct val="150000"/>
                  </a:lnSpc>
                  <a:spcBef>
                    <a:spcPct val="0"/>
                  </a:spcBef>
                  <a:spcAft>
                    <a:spcPct val="0"/>
                  </a:spcAft>
                </a:pP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US" sz="2400" b="0" i="1" dirty="0" smtClean="0">
                            <a:latin typeface="Cambria Math" panose="02040503050406030204" pitchFamily="18" charset="0"/>
                          </a:rPr>
                          <m:t>𝑝𝑖𝑥𝑒𝑙</m:t>
                        </m:r>
                      </m:sub>
                    </m:sSub>
                    <m:r>
                      <a:rPr lang="en-US" sz="2400" i="1" dirty="0">
                        <a:latin typeface="Cambria Math" panose="02040503050406030204" pitchFamily="18" charset="0"/>
                      </a:rPr>
                      <m:t>​=</m:t>
                    </m:r>
                    <m:r>
                      <a:rPr lang="en-US" sz="2400" i="1" dirty="0">
                        <a:latin typeface="Cambria Math" panose="02040503050406030204" pitchFamily="18" charset="0"/>
                      </a:rPr>
                      <m:t>𝐾</m:t>
                    </m:r>
                    <m:d>
                      <m:dPr>
                        <m:begChr m:val="["/>
                        <m:endChr m:val="]"/>
                        <m:sepChr m:val="∣"/>
                        <m:ctrlPr>
                          <a:rPr lang="en-US" sz="2400" i="1" dirty="0">
                            <a:latin typeface="Cambria Math" panose="02040503050406030204" pitchFamily="18" charset="0"/>
                          </a:rPr>
                        </m:ctrlPr>
                      </m:dPr>
                      <m:e>
                        <m:r>
                          <a:rPr lang="en-US" sz="2400" i="1" dirty="0" err="1">
                            <a:latin typeface="Cambria Math" panose="02040503050406030204" pitchFamily="18" charset="0"/>
                          </a:rPr>
                          <m:t>𝑅</m:t>
                        </m:r>
                      </m:e>
                      <m:e>
                        <m:r>
                          <a:rPr lang="en-US" sz="2400" i="1" dirty="0" err="1">
                            <a:latin typeface="Cambria Math" panose="02040503050406030204" pitchFamily="18" charset="0"/>
                          </a:rPr>
                          <m:t>𝑡</m:t>
                        </m:r>
                      </m:e>
                    </m:d>
                    <m:sSub>
                      <m:sSubPr>
                        <m:ctrlPr>
                          <a:rPr lang="en-US" sz="2400" b="0" i="1" dirty="0" smtClean="0">
                            <a:latin typeface="Cambria Math" panose="02040503050406030204" pitchFamily="18" charset="0"/>
                          </a:rPr>
                        </m:ctrlPr>
                      </m:sSubPr>
                      <m:e>
                        <m:r>
                          <a:rPr lang="en-US" sz="2400" i="1" dirty="0" err="1">
                            <a:latin typeface="Cambria Math" panose="02040503050406030204" pitchFamily="18" charset="0"/>
                          </a:rPr>
                          <m:t>𝑋</m:t>
                        </m:r>
                      </m:e>
                      <m:sub>
                        <m:r>
                          <a:rPr lang="en-US" sz="2400" i="1" dirty="0" err="1">
                            <a:latin typeface="Cambria Math" panose="02040503050406030204" pitchFamily="18" charset="0"/>
                          </a:rPr>
                          <m:t>𝑤𝑜𝑟𝑙𝑑</m:t>
                        </m:r>
                        <m:r>
                          <a:rPr lang="en-US" sz="2400" i="1" dirty="0">
                            <a:latin typeface="Cambria Math" panose="02040503050406030204" pitchFamily="18" charset="0"/>
                          </a:rPr>
                          <m:t>​</m:t>
                        </m:r>
                      </m:sub>
                    </m:sSub>
                  </m:oMath>
                </a14:m>
                <a:endParaRPr lang="en-US" altLang="en-US" sz="1600" dirty="0">
                  <a:latin typeface="Arial" panose="020B0604020202020204" pitchFamily="34" charset="0"/>
                </a:endParaRPr>
              </a:p>
            </p:txBody>
          </p:sp>
        </mc:Choice>
        <mc:Fallback xmlns="">
          <p:sp>
            <p:nvSpPr>
              <p:cNvPr id="8" name="Rectangle 1">
                <a:extLst>
                  <a:ext uri="{FF2B5EF4-FFF2-40B4-BE49-F238E27FC236}">
                    <a16:creationId xmlns:a16="http://schemas.microsoft.com/office/drawing/2014/main" xmlns:a14="http://schemas.microsoft.com/office/drawing/2010/main" xmlns="" id="{74516657-940C-85BE-ACA7-3CC7438006B2}"/>
                  </a:ext>
                </a:extLst>
              </p:cNvPr>
              <p:cNvSpPr>
                <a:spLocks noGrp="1" noRot="1" noChangeAspect="1" noMove="1" noResize="1" noEditPoints="1" noAdjustHandles="1" noChangeArrowheads="1" noChangeShapeType="1" noTextEdit="1"/>
              </p:cNvSpPr>
              <p:nvPr>
                <p:ph idx="1"/>
              </p:nvPr>
            </p:nvSpPr>
            <p:spPr bwMode="auto">
              <a:xfrm>
                <a:off x="228194" y="1132750"/>
                <a:ext cx="5509415" cy="3736151"/>
              </a:xfrm>
              <a:prstGeom prst="rect">
                <a:avLst/>
              </a:prstGeom>
              <a:blipFill rotWithShape="0">
                <a:blip r:embed="rId3"/>
                <a:stretch>
                  <a:fillRect l="-1438" b="-65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3" name="Picture 2">
            <a:extLst>
              <a:ext uri="{FF2B5EF4-FFF2-40B4-BE49-F238E27FC236}">
                <a16:creationId xmlns="" xmlns:a16="http://schemas.microsoft.com/office/drawing/2014/main" id="{57C31266-A972-3DB4-9F99-C477E56E9D28}"/>
              </a:ext>
            </a:extLst>
          </p:cNvPr>
          <p:cNvPicPr>
            <a:picLocks noChangeAspect="1"/>
          </p:cNvPicPr>
          <p:nvPr/>
        </p:nvPicPr>
        <p:blipFill>
          <a:blip r:embed="rId4"/>
          <a:stretch>
            <a:fillRect/>
          </a:stretch>
        </p:blipFill>
        <p:spPr>
          <a:xfrm>
            <a:off x="5647174" y="1747414"/>
            <a:ext cx="6391509" cy="4021725"/>
          </a:xfrm>
          <a:prstGeom prst="rect">
            <a:avLst/>
          </a:prstGeom>
        </p:spPr>
      </p:pic>
      <p:pic>
        <p:nvPicPr>
          <p:cNvPr id="4" name="Picture 3"/>
          <p:cNvPicPr>
            <a:picLocks noChangeAspect="1"/>
          </p:cNvPicPr>
          <p:nvPr/>
        </p:nvPicPr>
        <p:blipFill>
          <a:blip r:embed="rId5"/>
          <a:stretch>
            <a:fillRect/>
          </a:stretch>
        </p:blipFill>
        <p:spPr>
          <a:xfrm>
            <a:off x="546244" y="4868900"/>
            <a:ext cx="1403136" cy="1311875"/>
          </a:xfrm>
          <a:prstGeom prst="rect">
            <a:avLst/>
          </a:prstGeom>
        </p:spPr>
      </p:pic>
      <p:pic>
        <p:nvPicPr>
          <p:cNvPr id="7" name="Picture 6"/>
          <p:cNvPicPr>
            <a:picLocks noChangeAspect="1"/>
          </p:cNvPicPr>
          <p:nvPr/>
        </p:nvPicPr>
        <p:blipFill>
          <a:blip r:embed="rId6"/>
          <a:stretch>
            <a:fillRect/>
          </a:stretch>
        </p:blipFill>
        <p:spPr>
          <a:xfrm>
            <a:off x="2100998" y="4840838"/>
            <a:ext cx="2229842" cy="1368001"/>
          </a:xfrm>
          <a:prstGeom prst="rect">
            <a:avLst/>
          </a:prstGeom>
        </p:spPr>
      </p:pic>
      <p:sp>
        <p:nvSpPr>
          <p:cNvPr id="9" name="Oval Callout 8"/>
          <p:cNvSpPr/>
          <p:nvPr/>
        </p:nvSpPr>
        <p:spPr>
          <a:xfrm>
            <a:off x="7114233" y="5466303"/>
            <a:ext cx="1718268" cy="964642"/>
          </a:xfrm>
          <a:prstGeom prst="wedgeEllipseCallout">
            <a:avLst>
              <a:gd name="adj1" fmla="val -315570"/>
              <a:gd name="adj2" fmla="val 270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is K, R and T?</a:t>
            </a:r>
            <a:endParaRPr lang="en-US" dirty="0"/>
          </a:p>
        </p:txBody>
      </p:sp>
    </p:spTree>
    <p:extLst>
      <p:ext uri="{BB962C8B-B14F-4D97-AF65-F5344CB8AC3E}">
        <p14:creationId xmlns:p14="http://schemas.microsoft.com/office/powerpoint/2010/main" val="4033163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955DC41-3BC7-8075-8873-1F6CCFCEE33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660FC1E-9AEF-69CF-16CB-5A274F82DBCF}"/>
              </a:ext>
            </a:extLst>
          </p:cNvPr>
          <p:cNvSpPr>
            <a:spLocks noGrp="1"/>
          </p:cNvSpPr>
          <p:nvPr>
            <p:ph type="title"/>
          </p:nvPr>
        </p:nvSpPr>
        <p:spPr/>
        <p:txBody>
          <a:bodyPr>
            <a:normAutofit fontScale="90000"/>
          </a:bodyPr>
          <a:lstStyle/>
          <a:p>
            <a:r>
              <a:rPr lang="en-US" dirty="0"/>
              <a:t>   </a:t>
            </a:r>
            <a:r>
              <a:rPr lang="en-US" sz="4000" dirty="0"/>
              <a:t>Converting 3D World Coordinates into 2D Image Coordinates</a:t>
            </a:r>
            <a:endParaRPr lang="en-US" dirty="0"/>
          </a:p>
        </p:txBody>
      </p:sp>
      <p:sp>
        <p:nvSpPr>
          <p:cNvPr id="5" name="Footer Placeholder 4">
            <a:extLst>
              <a:ext uri="{FF2B5EF4-FFF2-40B4-BE49-F238E27FC236}">
                <a16:creationId xmlns="" xmlns:a16="http://schemas.microsoft.com/office/drawing/2014/main" id="{1076F500-ED82-0EAB-A1AF-4E18ACE0DAF1}"/>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634385EF-F724-97C1-A77D-5B98BB4D6EFB}"/>
              </a:ext>
            </a:extLst>
          </p:cNvPr>
          <p:cNvSpPr>
            <a:spLocks noGrp="1"/>
          </p:cNvSpPr>
          <p:nvPr>
            <p:ph type="sldNum" sz="quarter" idx="12"/>
          </p:nvPr>
        </p:nvSpPr>
        <p:spPr/>
        <p:txBody>
          <a:bodyPr/>
          <a:lstStyle/>
          <a:p>
            <a:fld id="{CC529A1F-6900-4D36-92AC-B7647C1D9DDB}" type="slidenum">
              <a:rPr lang="en-US" smtClean="0"/>
              <a:t>44</a:t>
            </a:fld>
            <a:endParaRPr lang="en-US" dirty="0"/>
          </a:p>
        </p:txBody>
      </p:sp>
      <mc:AlternateContent xmlns:mc="http://schemas.openxmlformats.org/markup-compatibility/2006" xmlns:a14="http://schemas.microsoft.com/office/drawing/2010/main">
        <mc:Choice Requires="a14">
          <p:sp>
            <p:nvSpPr>
              <p:cNvPr id="8" name="Rectangle 1">
                <a:extLst>
                  <a:ext uri="{FF2B5EF4-FFF2-40B4-BE49-F238E27FC236}">
                    <a16:creationId xmlns="" xmlns:a16="http://schemas.microsoft.com/office/drawing/2014/main" id="{A1DBC19E-1CEF-3D05-A66A-BF048FCE78AF}"/>
                  </a:ext>
                </a:extLst>
              </p:cNvPr>
              <p:cNvSpPr>
                <a:spLocks noGrp="1" noChangeArrowheads="1"/>
              </p:cNvSpPr>
              <p:nvPr>
                <p:ph idx="1"/>
              </p:nvPr>
            </p:nvSpPr>
            <p:spPr bwMode="auto">
              <a:xfrm>
                <a:off x="258339" y="1552531"/>
                <a:ext cx="4986901" cy="39703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Camera </a:t>
                </a:r>
                <a:r>
                  <a:rPr lang="en-US" altLang="en-US" sz="2000" b="1" dirty="0" err="1">
                    <a:latin typeface="Arial" panose="020B0604020202020204" pitchFamily="34" charset="0"/>
                  </a:rPr>
                  <a:t>Extrinsics</a:t>
                </a:r>
                <a:r>
                  <a:rPr lang="en-US" altLang="en-US" sz="2000" b="1" dirty="0">
                    <a:latin typeface="Arial" panose="020B0604020202020204" pitchFamily="34" charset="0"/>
                  </a:rPr>
                  <a:t>:</a:t>
                </a:r>
              </a:p>
              <a:p>
                <a:pPr eaLnBrk="0" fontAlgn="base" hangingPunct="0">
                  <a:lnSpc>
                    <a:spcPct val="150000"/>
                  </a:lnSpc>
                  <a:spcBef>
                    <a:spcPct val="0"/>
                  </a:spcBef>
                  <a:spcAft>
                    <a:spcPct val="0"/>
                  </a:spcAft>
                </a:pPr>
                <a:r>
                  <a:rPr lang="en-US" altLang="en-US" sz="1800" dirty="0">
                    <a:latin typeface="Arial" panose="020B0604020202020204" pitchFamily="34" charset="0"/>
                  </a:rPr>
                  <a:t>Transform world coordinates to camera coordinates</a:t>
                </a:r>
              </a:p>
              <a:p>
                <a:pPr eaLnBrk="0" fontAlgn="base" hangingPunct="0">
                  <a:lnSpc>
                    <a:spcPct val="150000"/>
                  </a:lnSpc>
                  <a:spcBef>
                    <a:spcPct val="0"/>
                  </a:spcBef>
                  <a:spcAft>
                    <a:spcPct val="0"/>
                  </a:spcAft>
                </a:pPr>
                <a:r>
                  <a:rPr lang="en-US" altLang="en-US" sz="1800" dirty="0">
                    <a:latin typeface="Arial" panose="020B0604020202020204" pitchFamily="34" charset="0"/>
                  </a:rPr>
                  <a:t>Matrix: [𝑅∣𝑡]</a:t>
                </a:r>
              </a:p>
              <a:p>
                <a:pPr lvl="1" eaLnBrk="0" fontAlgn="base" hangingPunct="0">
                  <a:lnSpc>
                    <a:spcPct val="150000"/>
                  </a:lnSpc>
                  <a:spcBef>
                    <a:spcPct val="0"/>
                  </a:spcBef>
                  <a:spcAft>
                    <a:spcPct val="0"/>
                  </a:spcAft>
                </a:pPr>
                <a:r>
                  <a:rPr lang="en-US" altLang="en-US" sz="1400" dirty="0">
                    <a:latin typeface="Arial" panose="020B0604020202020204" pitchFamily="34" charset="0"/>
                  </a:rPr>
                  <a:t>R = 3×3 rotation matrix</a:t>
                </a:r>
              </a:p>
              <a:p>
                <a:pPr lvl="1" eaLnBrk="0" fontAlgn="base" hangingPunct="0">
                  <a:lnSpc>
                    <a:spcPct val="150000"/>
                  </a:lnSpc>
                  <a:spcBef>
                    <a:spcPct val="0"/>
                  </a:spcBef>
                  <a:spcAft>
                    <a:spcPct val="0"/>
                  </a:spcAft>
                </a:pPr>
                <a:r>
                  <a:rPr lang="en-US" altLang="en-US" sz="1400" dirty="0">
                    <a:latin typeface="Arial" panose="020B0604020202020204" pitchFamily="34" charset="0"/>
                  </a:rPr>
                  <a:t>t = 3×1 translation vector</a:t>
                </a:r>
              </a:p>
              <a:p>
                <a:pPr eaLnBrk="0" fontAlgn="base" hangingPunct="0">
                  <a:lnSpc>
                    <a:spcPct val="150000"/>
                  </a:lnSpc>
                  <a:spcBef>
                    <a:spcPct val="0"/>
                  </a:spcBef>
                  <a:spcAft>
                    <a:spcPct val="0"/>
                  </a:spcAft>
                </a:pPr>
                <a14:m>
                  <m:oMath xmlns:m="http://schemas.openxmlformats.org/officeDocument/2006/math">
                    <m:sSub>
                      <m:sSubPr>
                        <m:ctrlPr>
                          <a:rPr lang="en-US" altLang="en-US" sz="1800" b="0" i="1" dirty="0" smtClean="0">
                            <a:latin typeface="Cambria Math" panose="02040503050406030204" pitchFamily="18" charset="0"/>
                          </a:rPr>
                        </m:ctrlPr>
                      </m:sSubPr>
                      <m:e>
                        <m:r>
                          <a:rPr lang="en-US" altLang="en-US" sz="1800" i="1" dirty="0" smtClean="0">
                            <a:latin typeface="Cambria Math" panose="02040503050406030204" pitchFamily="18" charset="0"/>
                          </a:rPr>
                          <m:t>𝑋</m:t>
                        </m:r>
                      </m:e>
                      <m:sub>
                        <m:r>
                          <a:rPr lang="en-US" altLang="en-US" sz="1800" i="1" dirty="0" smtClean="0">
                            <a:latin typeface="Cambria Math" panose="02040503050406030204" pitchFamily="18" charset="0"/>
                          </a:rPr>
                          <m:t>𝑐𝑎𝑚</m:t>
                        </m:r>
                      </m:sub>
                    </m:sSub>
                    <m:r>
                      <a:rPr lang="en-US" altLang="en-US" sz="1800" i="1" dirty="0" smtClean="0">
                        <a:latin typeface="Cambria Math" panose="02040503050406030204" pitchFamily="18" charset="0"/>
                      </a:rPr>
                      <m:t>​ =</m:t>
                    </m:r>
                    <m:r>
                      <a:rPr lang="en-US" altLang="en-US" sz="1800" i="1" dirty="0" smtClean="0">
                        <a:latin typeface="Cambria Math" panose="02040503050406030204" pitchFamily="18" charset="0"/>
                      </a:rPr>
                      <m:t>𝑅</m:t>
                    </m:r>
                    <m:r>
                      <a:rPr lang="en-US" altLang="en-US" sz="1800" i="1" dirty="0" smtClean="0">
                        <a:latin typeface="Cambria Math" panose="02040503050406030204" pitchFamily="18" charset="0"/>
                      </a:rPr>
                      <m:t>⋅</m:t>
                    </m:r>
                    <m:sSub>
                      <m:sSubPr>
                        <m:ctrlPr>
                          <a:rPr lang="en-US" altLang="en-US" sz="1800" b="0" i="1" dirty="0" smtClean="0">
                            <a:latin typeface="Cambria Math" panose="02040503050406030204" pitchFamily="18" charset="0"/>
                          </a:rPr>
                        </m:ctrlPr>
                      </m:sSubPr>
                      <m:e>
                        <m:r>
                          <a:rPr lang="en-US" altLang="en-US" sz="1800" i="1" dirty="0" smtClean="0">
                            <a:latin typeface="Cambria Math" panose="02040503050406030204" pitchFamily="18" charset="0"/>
                          </a:rPr>
                          <m:t>𝑋</m:t>
                        </m:r>
                      </m:e>
                      <m:sub>
                        <m:r>
                          <a:rPr lang="en-US" altLang="en-US" sz="1800" i="1" dirty="0" smtClean="0">
                            <a:latin typeface="Cambria Math" panose="02040503050406030204" pitchFamily="18" charset="0"/>
                          </a:rPr>
                          <m:t>𝑤𝑜𝑟𝑙𝑑</m:t>
                        </m:r>
                      </m:sub>
                    </m:sSub>
                    <m:r>
                      <a:rPr lang="en-US" altLang="en-US" sz="1800" i="1" dirty="0" smtClean="0">
                        <a:latin typeface="Cambria Math" panose="02040503050406030204" pitchFamily="18" charset="0"/>
                      </a:rPr>
                      <m:t>​ +</m:t>
                    </m:r>
                    <m:r>
                      <a:rPr lang="en-US" altLang="en-US" sz="1800" i="1" dirty="0" smtClean="0">
                        <a:latin typeface="Cambria Math" panose="02040503050406030204" pitchFamily="18" charset="0"/>
                      </a:rPr>
                      <m:t>𝑡</m:t>
                    </m:r>
                  </m:oMath>
                </a14:m>
                <a:endParaRPr lang="en-US" altLang="en-US" sz="1800" dirty="0">
                  <a:latin typeface="Arial" panose="020B0604020202020204" pitchFamily="34" charset="0"/>
                </a:endParaRP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endParaRPr lang="en-US" altLang="en-US" sz="1600" dirty="0">
                  <a:latin typeface="Arial" panose="020B0604020202020204" pitchFamily="34" charset="0"/>
                </a:endParaRPr>
              </a:p>
            </p:txBody>
          </p:sp>
        </mc:Choice>
        <mc:Fallback xmlns="">
          <p:sp>
            <p:nvSpPr>
              <p:cNvPr id="8" name="Rectangle 1">
                <a:extLst>
                  <a:ext uri="{FF2B5EF4-FFF2-40B4-BE49-F238E27FC236}">
                    <a16:creationId xmlns:a16="http://schemas.microsoft.com/office/drawing/2014/main" xmlns:a14="http://schemas.microsoft.com/office/drawing/2010/main" xmlns="" id="{A1DBC19E-1CEF-3D05-A66A-BF048FCE78AF}"/>
                  </a:ext>
                </a:extLst>
              </p:cNvPr>
              <p:cNvSpPr>
                <a:spLocks noGrp="1" noRot="1" noChangeAspect="1" noMove="1" noResize="1" noEditPoints="1" noAdjustHandles="1" noChangeArrowheads="1" noChangeShapeType="1" noTextEdit="1"/>
              </p:cNvSpPr>
              <p:nvPr>
                <p:ph idx="1"/>
              </p:nvPr>
            </p:nvSpPr>
            <p:spPr bwMode="auto">
              <a:xfrm>
                <a:off x="258339" y="1552531"/>
                <a:ext cx="4986901" cy="3970318"/>
              </a:xfrm>
              <a:prstGeom prst="rect">
                <a:avLst/>
              </a:prstGeom>
              <a:blipFill rotWithShape="0">
                <a:blip r:embed="rId3"/>
                <a:stretch>
                  <a:fillRect l="-11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3" name="Picture 2">
            <a:extLst>
              <a:ext uri="{FF2B5EF4-FFF2-40B4-BE49-F238E27FC236}">
                <a16:creationId xmlns="" xmlns:a16="http://schemas.microsoft.com/office/drawing/2014/main" id="{2126D1CE-3024-52F2-3623-F3E8F2B44E41}"/>
              </a:ext>
            </a:extLst>
          </p:cNvPr>
          <p:cNvPicPr>
            <a:picLocks noChangeAspect="1"/>
          </p:cNvPicPr>
          <p:nvPr/>
        </p:nvPicPr>
        <p:blipFill>
          <a:blip r:embed="rId4"/>
          <a:stretch>
            <a:fillRect/>
          </a:stretch>
        </p:blipFill>
        <p:spPr>
          <a:xfrm>
            <a:off x="5245240" y="1408368"/>
            <a:ext cx="6803716" cy="4281098"/>
          </a:xfrm>
          <a:prstGeom prst="rect">
            <a:avLst/>
          </a:prstGeom>
        </p:spPr>
      </p:pic>
    </p:spTree>
    <p:extLst>
      <p:ext uri="{BB962C8B-B14F-4D97-AF65-F5344CB8AC3E}">
        <p14:creationId xmlns:p14="http://schemas.microsoft.com/office/powerpoint/2010/main" val="2400214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128E326-CF36-748F-6008-8158698CE18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9EFF788-C6E8-3956-C2D5-0AB6CFB6C1F3}"/>
              </a:ext>
            </a:extLst>
          </p:cNvPr>
          <p:cNvSpPr>
            <a:spLocks noGrp="1"/>
          </p:cNvSpPr>
          <p:nvPr>
            <p:ph type="title"/>
          </p:nvPr>
        </p:nvSpPr>
        <p:spPr/>
        <p:txBody>
          <a:bodyPr>
            <a:normAutofit fontScale="90000"/>
          </a:bodyPr>
          <a:lstStyle/>
          <a:p>
            <a:r>
              <a:rPr lang="en-US" dirty="0"/>
              <a:t>   </a:t>
            </a:r>
            <a:r>
              <a:rPr lang="en-US" sz="4000" dirty="0"/>
              <a:t>Converting 3D World Coordinates into 2D Image Coordinates</a:t>
            </a:r>
            <a:endParaRPr lang="en-US" dirty="0"/>
          </a:p>
        </p:txBody>
      </p:sp>
      <p:sp>
        <p:nvSpPr>
          <p:cNvPr id="5" name="Footer Placeholder 4">
            <a:extLst>
              <a:ext uri="{FF2B5EF4-FFF2-40B4-BE49-F238E27FC236}">
                <a16:creationId xmlns="" xmlns:a16="http://schemas.microsoft.com/office/drawing/2014/main" id="{661E520D-2840-07C8-CCE8-804F53648145}"/>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5A3321FD-90CA-E9E0-D165-4786F2B9D75D}"/>
              </a:ext>
            </a:extLst>
          </p:cNvPr>
          <p:cNvSpPr>
            <a:spLocks noGrp="1"/>
          </p:cNvSpPr>
          <p:nvPr>
            <p:ph type="sldNum" sz="quarter" idx="12"/>
          </p:nvPr>
        </p:nvSpPr>
        <p:spPr/>
        <p:txBody>
          <a:bodyPr/>
          <a:lstStyle/>
          <a:p>
            <a:fld id="{CC529A1F-6900-4D36-92AC-B7647C1D9DDB}" type="slidenum">
              <a:rPr lang="en-US" smtClean="0"/>
              <a:t>45</a:t>
            </a:fld>
            <a:endParaRPr lang="en-US" dirty="0"/>
          </a:p>
        </p:txBody>
      </p:sp>
      <p:sp>
        <p:nvSpPr>
          <p:cNvPr id="8" name="Rectangle 1">
            <a:extLst>
              <a:ext uri="{FF2B5EF4-FFF2-40B4-BE49-F238E27FC236}">
                <a16:creationId xmlns="" xmlns:a16="http://schemas.microsoft.com/office/drawing/2014/main" id="{1474224D-5985-3893-3F4D-E18381305409}"/>
              </a:ext>
            </a:extLst>
          </p:cNvPr>
          <p:cNvSpPr>
            <a:spLocks noGrp="1" noChangeArrowheads="1"/>
          </p:cNvSpPr>
          <p:nvPr>
            <p:ph idx="1"/>
          </p:nvPr>
        </p:nvSpPr>
        <p:spPr bwMode="auto">
          <a:xfrm>
            <a:off x="258339" y="1436856"/>
            <a:ext cx="8741823" cy="42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Camera Intrinsics:</a:t>
            </a:r>
          </a:p>
          <a:p>
            <a:pPr eaLnBrk="0" fontAlgn="base" hangingPunct="0">
              <a:lnSpc>
                <a:spcPct val="150000"/>
              </a:lnSpc>
              <a:spcBef>
                <a:spcPct val="0"/>
              </a:spcBef>
              <a:spcAft>
                <a:spcPct val="0"/>
              </a:spcAft>
            </a:pPr>
            <a:r>
              <a:rPr lang="en-US" altLang="en-US" sz="1600" dirty="0">
                <a:latin typeface="Arial" panose="020B0604020202020204" pitchFamily="34" charset="0"/>
              </a:rPr>
              <a:t>Maps 3D camera coordinates to 2D image coordinates</a:t>
            </a:r>
          </a:p>
          <a:p>
            <a:pPr eaLnBrk="0" fontAlgn="base" hangingPunct="0">
              <a:lnSpc>
                <a:spcPct val="150000"/>
              </a:lnSpc>
              <a:spcBef>
                <a:spcPct val="0"/>
              </a:spcBef>
              <a:spcAft>
                <a:spcPct val="0"/>
              </a:spcAft>
            </a:pPr>
            <a:r>
              <a:rPr lang="en-US" altLang="en-US" sz="1600" dirty="0">
                <a:latin typeface="Arial" panose="020B0604020202020204" pitchFamily="34" charset="0"/>
              </a:rPr>
              <a:t>K (Intrinsic Matrix):</a:t>
            </a: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r>
              <a:rPr lang="en-US" altLang="en-US" sz="1600" dirty="0">
                <a:latin typeface="Arial" panose="020B0604020202020204" pitchFamily="34" charset="0"/>
              </a:rPr>
              <a:t>𝑓𝑥,𝑓𝑦​ : focal lengths</a:t>
            </a:r>
          </a:p>
          <a:p>
            <a:pPr eaLnBrk="0" fontAlgn="base" hangingPunct="0">
              <a:lnSpc>
                <a:spcPct val="150000"/>
              </a:lnSpc>
              <a:spcBef>
                <a:spcPct val="0"/>
              </a:spcBef>
              <a:spcAft>
                <a:spcPct val="0"/>
              </a:spcAft>
            </a:pPr>
            <a:r>
              <a:rPr lang="en-US" altLang="en-US" sz="1600" dirty="0">
                <a:latin typeface="Arial" panose="020B0604020202020204" pitchFamily="34" charset="0"/>
              </a:rPr>
              <a:t>𝑐𝑥,𝑐𝑦​ : optical center (usually center of image)</a:t>
            </a:r>
          </a:p>
          <a:p>
            <a:pPr eaLnBrk="0" fontAlgn="base" hangingPunct="0">
              <a:lnSpc>
                <a:spcPct val="150000"/>
              </a:lnSpc>
              <a:spcBef>
                <a:spcPct val="0"/>
              </a:spcBef>
              <a:spcAft>
                <a:spcPct val="0"/>
              </a:spcAft>
            </a:pPr>
            <a:endParaRPr lang="en-US" altLang="en-US" sz="1600" dirty="0">
              <a:latin typeface="Arial" panose="020B0604020202020204" pitchFamily="34" charset="0"/>
            </a:endParaRPr>
          </a:p>
        </p:txBody>
      </p:sp>
      <p:pic>
        <p:nvPicPr>
          <p:cNvPr id="3" name="Picture 2">
            <a:extLst>
              <a:ext uri="{FF2B5EF4-FFF2-40B4-BE49-F238E27FC236}">
                <a16:creationId xmlns="" xmlns:a16="http://schemas.microsoft.com/office/drawing/2014/main" id="{BED91B9C-3AF4-9A5B-0C5B-C6F91D747D77}"/>
              </a:ext>
            </a:extLst>
          </p:cNvPr>
          <p:cNvPicPr>
            <a:picLocks noChangeAspect="1"/>
          </p:cNvPicPr>
          <p:nvPr/>
        </p:nvPicPr>
        <p:blipFill>
          <a:blip r:embed="rId3"/>
          <a:stretch>
            <a:fillRect/>
          </a:stretch>
        </p:blipFill>
        <p:spPr>
          <a:xfrm>
            <a:off x="5878286" y="1408367"/>
            <a:ext cx="6170670" cy="3882767"/>
          </a:xfrm>
          <a:prstGeom prst="rect">
            <a:avLst/>
          </a:prstGeom>
        </p:spPr>
      </p:pic>
      <p:pic>
        <p:nvPicPr>
          <p:cNvPr id="7" name="Picture 6">
            <a:extLst>
              <a:ext uri="{FF2B5EF4-FFF2-40B4-BE49-F238E27FC236}">
                <a16:creationId xmlns="" xmlns:a16="http://schemas.microsoft.com/office/drawing/2014/main" id="{418ED4DC-2E6B-B2A6-9473-3A638282BA6C}"/>
              </a:ext>
            </a:extLst>
          </p:cNvPr>
          <p:cNvPicPr>
            <a:picLocks noChangeAspect="1"/>
          </p:cNvPicPr>
          <p:nvPr/>
        </p:nvPicPr>
        <p:blipFill>
          <a:blip r:embed="rId4"/>
          <a:stretch>
            <a:fillRect/>
          </a:stretch>
        </p:blipFill>
        <p:spPr>
          <a:xfrm>
            <a:off x="2401654" y="2822395"/>
            <a:ext cx="2653231" cy="1537669"/>
          </a:xfrm>
          <a:prstGeom prst="rect">
            <a:avLst/>
          </a:prstGeom>
        </p:spPr>
      </p:pic>
    </p:spTree>
    <p:extLst>
      <p:ext uri="{BB962C8B-B14F-4D97-AF65-F5344CB8AC3E}">
        <p14:creationId xmlns:p14="http://schemas.microsoft.com/office/powerpoint/2010/main" val="4062004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2B82EB3-9A9E-1D34-120B-89980A02ED8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01F97C3-E7C8-523A-2CCF-8CE4E3258872}"/>
              </a:ext>
            </a:extLst>
          </p:cNvPr>
          <p:cNvSpPr>
            <a:spLocks noGrp="1"/>
          </p:cNvSpPr>
          <p:nvPr>
            <p:ph type="title"/>
          </p:nvPr>
        </p:nvSpPr>
        <p:spPr/>
        <p:txBody>
          <a:bodyPr>
            <a:normAutofit fontScale="90000"/>
          </a:bodyPr>
          <a:lstStyle/>
          <a:p>
            <a:r>
              <a:rPr lang="en-US" dirty="0"/>
              <a:t>   </a:t>
            </a:r>
            <a:r>
              <a:rPr lang="en-US" sz="4000" dirty="0"/>
              <a:t>Converting 3D World Coordinates into 2D Image Coordinates</a:t>
            </a:r>
            <a:endParaRPr lang="en-US" dirty="0"/>
          </a:p>
        </p:txBody>
      </p:sp>
      <p:sp>
        <p:nvSpPr>
          <p:cNvPr id="5" name="Footer Placeholder 4">
            <a:extLst>
              <a:ext uri="{FF2B5EF4-FFF2-40B4-BE49-F238E27FC236}">
                <a16:creationId xmlns="" xmlns:a16="http://schemas.microsoft.com/office/drawing/2014/main" id="{F912981F-FECF-F4FC-1741-6318BC8D5896}"/>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08D4B2F-F626-3E5E-216B-26B5A6517428}"/>
              </a:ext>
            </a:extLst>
          </p:cNvPr>
          <p:cNvSpPr>
            <a:spLocks noGrp="1"/>
          </p:cNvSpPr>
          <p:nvPr>
            <p:ph type="sldNum" sz="quarter" idx="12"/>
          </p:nvPr>
        </p:nvSpPr>
        <p:spPr/>
        <p:txBody>
          <a:bodyPr/>
          <a:lstStyle/>
          <a:p>
            <a:fld id="{CC529A1F-6900-4D36-92AC-B7647C1D9DDB}" type="slidenum">
              <a:rPr lang="en-US" smtClean="0"/>
              <a:t>46</a:t>
            </a:fld>
            <a:endParaRPr lang="en-US" dirty="0"/>
          </a:p>
        </p:txBody>
      </p:sp>
      <mc:AlternateContent xmlns:mc="http://schemas.openxmlformats.org/markup-compatibility/2006" xmlns:a14="http://schemas.microsoft.com/office/drawing/2010/main">
        <mc:Choice Requires="a14">
          <p:sp>
            <p:nvSpPr>
              <p:cNvPr id="8" name="Rectangle 1">
                <a:extLst>
                  <a:ext uri="{FF2B5EF4-FFF2-40B4-BE49-F238E27FC236}">
                    <a16:creationId xmlns="" xmlns:a16="http://schemas.microsoft.com/office/drawing/2014/main" id="{581813BB-A97B-DA9C-7E51-7783A07248E2}"/>
                  </a:ext>
                </a:extLst>
              </p:cNvPr>
              <p:cNvSpPr>
                <a:spLocks noGrp="1" noChangeArrowheads="1"/>
              </p:cNvSpPr>
              <p:nvPr>
                <p:ph idx="1"/>
              </p:nvPr>
            </p:nvSpPr>
            <p:spPr bwMode="auto">
              <a:xfrm>
                <a:off x="258339" y="2267853"/>
                <a:ext cx="8741823" cy="253967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Projection Equation:</a:t>
                </a:r>
              </a:p>
              <a:p>
                <a:pPr eaLnBrk="0" fontAlgn="base" hangingPunct="0">
                  <a:lnSpc>
                    <a:spcPct val="150000"/>
                  </a:lnSpc>
                  <a:spcBef>
                    <a:spcPct val="0"/>
                  </a:spcBef>
                  <a:spcAft>
                    <a:spcPct val="0"/>
                  </a:spcAft>
                </a:pPr>
                <a:r>
                  <a:rPr lang="en-US" altLang="en-US" sz="1600" dirty="0">
                    <a:latin typeface="Arial" panose="020B0604020202020204" pitchFamily="34" charset="0"/>
                  </a:rPr>
                  <a:t>Full equation:</a:t>
                </a:r>
              </a:p>
              <a:p>
                <a:pPr eaLnBrk="0" fontAlgn="base" hangingPunct="0">
                  <a:lnSpc>
                    <a:spcPct val="150000"/>
                  </a:lnSpc>
                  <a:spcBef>
                    <a:spcPct val="0"/>
                  </a:spcBef>
                  <a:spcAft>
                    <a:spcPct val="0"/>
                  </a:spcAft>
                </a:pPr>
                <a14:m>
                  <m:oMath xmlns:m="http://schemas.openxmlformats.org/officeDocument/2006/math">
                    <m:r>
                      <a:rPr lang="en-US" altLang="en-US" sz="2000" i="1" dirty="0" smtClean="0">
                        <a:latin typeface="Cambria Math" panose="02040503050406030204" pitchFamily="18" charset="0"/>
                      </a:rPr>
                      <m:t> </m:t>
                    </m:r>
                    <m:r>
                      <a:rPr lang="en-US" altLang="en-US" sz="2000" i="1" dirty="0" smtClean="0">
                        <a:latin typeface="Cambria Math" panose="02040503050406030204" pitchFamily="18" charset="0"/>
                      </a:rPr>
                      <m:t>𝑥</m:t>
                    </m:r>
                    <m:r>
                      <a:rPr lang="en-US" altLang="en-US" sz="2000" i="1" dirty="0" smtClean="0">
                        <a:latin typeface="Cambria Math" panose="02040503050406030204" pitchFamily="18" charset="0"/>
                      </a:rPr>
                      <m:t>=</m:t>
                    </m:r>
                    <m:r>
                      <a:rPr lang="en-US" altLang="en-US" sz="2000" i="1" dirty="0" smtClean="0">
                        <a:latin typeface="Cambria Math" panose="02040503050406030204" pitchFamily="18" charset="0"/>
                      </a:rPr>
                      <m:t>𝐾</m:t>
                    </m:r>
                    <m:d>
                      <m:dPr>
                        <m:begChr m:val="["/>
                        <m:endChr m:val="]"/>
                        <m:sepChr m:val="∣"/>
                        <m:ctrlPr>
                          <a:rPr lang="en-US" altLang="en-US" sz="2000" i="1" dirty="0" smtClean="0">
                            <a:latin typeface="Cambria Math" panose="02040503050406030204" pitchFamily="18" charset="0"/>
                          </a:rPr>
                        </m:ctrlPr>
                      </m:dPr>
                      <m:e>
                        <m:r>
                          <a:rPr lang="en-US" altLang="en-US" sz="2000" i="1" dirty="0" smtClean="0">
                            <a:latin typeface="Cambria Math" panose="02040503050406030204" pitchFamily="18" charset="0"/>
                          </a:rPr>
                          <m:t>𝑅</m:t>
                        </m:r>
                      </m:e>
                      <m:e>
                        <m:r>
                          <a:rPr lang="en-US" altLang="en-US" sz="2000" i="1" dirty="0" smtClean="0">
                            <a:latin typeface="Cambria Math" panose="02040503050406030204" pitchFamily="18" charset="0"/>
                          </a:rPr>
                          <m:t>𝑡</m:t>
                        </m:r>
                      </m:e>
                    </m:d>
                    <m:sSub>
                      <m:sSubPr>
                        <m:ctrlPr>
                          <a:rPr lang="en-US"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𝑋</m:t>
                        </m:r>
                      </m:e>
                      <m:sub>
                        <m:r>
                          <m:rPr>
                            <m:sty m:val="p"/>
                          </m:rPr>
                          <a:rPr lang="en-US" altLang="en-US" sz="2000" i="1" dirty="0" smtClean="0">
                            <a:latin typeface="Cambria Math" panose="02040503050406030204" pitchFamily="18" charset="0"/>
                          </a:rPr>
                          <m:t>world</m:t>
                        </m:r>
                      </m:sub>
                    </m:sSub>
                    <m:r>
                      <a:rPr lang="en-US" altLang="en-US" sz="2000" i="1" dirty="0" smtClean="0">
                        <a:latin typeface="Cambria Math" panose="02040503050406030204" pitchFamily="18" charset="0"/>
                      </a:rPr>
                      <m:t> ​ </m:t>
                    </m:r>
                  </m:oMath>
                </a14:m>
                <a:endParaRPr lang="en-US" altLang="en-US" sz="2000" dirty="0">
                  <a:latin typeface="Arial" panose="020B0604020202020204" pitchFamily="34" charset="0"/>
                </a:endParaRPr>
              </a:p>
              <a:p>
                <a:pPr eaLnBrk="0" fontAlgn="base" hangingPunct="0">
                  <a:lnSpc>
                    <a:spcPct val="150000"/>
                  </a:lnSpc>
                  <a:spcBef>
                    <a:spcPct val="0"/>
                  </a:spcBef>
                  <a:spcAft>
                    <a:spcPct val="0"/>
                  </a:spcAft>
                </a:pPr>
                <a:r>
                  <a:rPr lang="en-US" altLang="en-US" sz="1600" dirty="0">
                    <a:latin typeface="Arial" panose="020B0604020202020204" pitchFamily="34" charset="0"/>
                  </a:rPr>
                  <a:t>Result is in homogeneous coordinates:</a:t>
                </a:r>
              </a:p>
              <a:p>
                <a:pPr eaLnBrk="0" fontAlgn="base" hangingPunct="0">
                  <a:lnSpc>
                    <a:spcPct val="150000"/>
                  </a:lnSpc>
                  <a:spcBef>
                    <a:spcPct val="0"/>
                  </a:spcBef>
                  <a:spcAft>
                    <a:spcPct val="0"/>
                  </a:spcAft>
                </a:pPr>
                <a:r>
                  <a:rPr lang="en-US" altLang="en-US" sz="2000" dirty="0">
                    <a:latin typeface="Arial" panose="020B0604020202020204" pitchFamily="34" charset="0"/>
                  </a:rPr>
                  <a:t>[𝑥,𝑦,𝑤]𝑇⇒(𝑥/𝑤,𝑦/𝑤)</a:t>
                </a:r>
              </a:p>
              <a:p>
                <a:pPr eaLnBrk="0" fontAlgn="base" hangingPunct="0">
                  <a:lnSpc>
                    <a:spcPct val="150000"/>
                  </a:lnSpc>
                  <a:spcBef>
                    <a:spcPct val="0"/>
                  </a:spcBef>
                  <a:spcAft>
                    <a:spcPct val="0"/>
                  </a:spcAft>
                </a:pPr>
                <a:r>
                  <a:rPr lang="en-US" altLang="en-US" sz="1600" dirty="0">
                    <a:latin typeface="Arial" panose="020B0604020202020204" pitchFamily="34" charset="0"/>
                  </a:rPr>
                  <a:t>Final step: Normalize to get 2D image coordinates</a:t>
                </a:r>
              </a:p>
            </p:txBody>
          </p:sp>
        </mc:Choice>
        <mc:Fallback xmlns="">
          <p:sp>
            <p:nvSpPr>
              <p:cNvPr id="8" name="Rectangle 1">
                <a:extLst>
                  <a:ext uri="{FF2B5EF4-FFF2-40B4-BE49-F238E27FC236}">
                    <a16:creationId xmlns:a16="http://schemas.microsoft.com/office/drawing/2014/main" id="{581813BB-A97B-DA9C-7E51-7783A07248E2}"/>
                  </a:ext>
                </a:extLst>
              </p:cNvPr>
              <p:cNvSpPr>
                <a:spLocks noGrp="1" noRot="1" noChangeAspect="1" noMove="1" noResize="1" noEditPoints="1" noAdjustHandles="1" noChangeArrowheads="1" noChangeShapeType="1" noTextEdit="1"/>
              </p:cNvSpPr>
              <p:nvPr>
                <p:ph idx="1"/>
              </p:nvPr>
            </p:nvSpPr>
            <p:spPr bwMode="auto">
              <a:xfrm>
                <a:off x="258339" y="2267853"/>
                <a:ext cx="8741823" cy="2539670"/>
              </a:xfrm>
              <a:prstGeom prst="rect">
                <a:avLst/>
              </a:prstGeom>
              <a:blipFill>
                <a:blip r:embed="rId3"/>
                <a:stretch>
                  <a:fillRect l="-628" b="-263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3" name="Picture 2">
            <a:extLst>
              <a:ext uri="{FF2B5EF4-FFF2-40B4-BE49-F238E27FC236}">
                <a16:creationId xmlns="" xmlns:a16="http://schemas.microsoft.com/office/drawing/2014/main" id="{E0FA20B0-8810-58F2-5B9D-0BA22FCC8B08}"/>
              </a:ext>
            </a:extLst>
          </p:cNvPr>
          <p:cNvPicPr>
            <a:picLocks noChangeAspect="1"/>
          </p:cNvPicPr>
          <p:nvPr/>
        </p:nvPicPr>
        <p:blipFill>
          <a:blip r:embed="rId4"/>
          <a:stretch>
            <a:fillRect/>
          </a:stretch>
        </p:blipFill>
        <p:spPr>
          <a:xfrm>
            <a:off x="6358592" y="1408368"/>
            <a:ext cx="5690364" cy="3580544"/>
          </a:xfrm>
          <a:prstGeom prst="rect">
            <a:avLst/>
          </a:prstGeom>
        </p:spPr>
      </p:pic>
    </p:spTree>
    <p:extLst>
      <p:ext uri="{BB962C8B-B14F-4D97-AF65-F5344CB8AC3E}">
        <p14:creationId xmlns:p14="http://schemas.microsoft.com/office/powerpoint/2010/main" val="89603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1036DD0-21D6-7834-D824-CCCC5D0D92A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0D97F07-ADC7-38F9-70AD-345A496C9321}"/>
              </a:ext>
            </a:extLst>
          </p:cNvPr>
          <p:cNvSpPr>
            <a:spLocks noGrp="1"/>
          </p:cNvSpPr>
          <p:nvPr>
            <p:ph type="title"/>
          </p:nvPr>
        </p:nvSpPr>
        <p:spPr/>
        <p:txBody>
          <a:bodyPr>
            <a:normAutofit fontScale="90000"/>
          </a:bodyPr>
          <a:lstStyle/>
          <a:p>
            <a:r>
              <a:rPr lang="en-US" dirty="0"/>
              <a:t>   </a:t>
            </a:r>
            <a:r>
              <a:rPr lang="en-US" sz="4000" dirty="0"/>
              <a:t>Converting 3D World Coordinates into 2D Image Coordinates</a:t>
            </a:r>
            <a:endParaRPr lang="en-US" dirty="0"/>
          </a:p>
        </p:txBody>
      </p:sp>
      <p:sp>
        <p:nvSpPr>
          <p:cNvPr id="5" name="Footer Placeholder 4">
            <a:extLst>
              <a:ext uri="{FF2B5EF4-FFF2-40B4-BE49-F238E27FC236}">
                <a16:creationId xmlns="" xmlns:a16="http://schemas.microsoft.com/office/drawing/2014/main" id="{9E70D1FE-A722-6E9E-D38A-7A47BF1B9DF6}"/>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15DC9B29-0352-6990-B5F2-5C89AA684DA6}"/>
              </a:ext>
            </a:extLst>
          </p:cNvPr>
          <p:cNvSpPr>
            <a:spLocks noGrp="1"/>
          </p:cNvSpPr>
          <p:nvPr>
            <p:ph type="sldNum" sz="quarter" idx="12"/>
          </p:nvPr>
        </p:nvSpPr>
        <p:spPr/>
        <p:txBody>
          <a:bodyPr/>
          <a:lstStyle/>
          <a:p>
            <a:fld id="{CC529A1F-6900-4D36-92AC-B7647C1D9DDB}" type="slidenum">
              <a:rPr lang="en-US" smtClean="0"/>
              <a:t>47</a:t>
            </a:fld>
            <a:endParaRPr lang="en-US" dirty="0"/>
          </a:p>
        </p:txBody>
      </p:sp>
      <mc:AlternateContent xmlns:mc="http://schemas.openxmlformats.org/markup-compatibility/2006" xmlns:a14="http://schemas.microsoft.com/office/drawing/2010/main">
        <mc:Choice Requires="a14">
          <p:sp>
            <p:nvSpPr>
              <p:cNvPr id="8" name="Rectangle 1">
                <a:extLst>
                  <a:ext uri="{FF2B5EF4-FFF2-40B4-BE49-F238E27FC236}">
                    <a16:creationId xmlns="" xmlns:a16="http://schemas.microsoft.com/office/drawing/2014/main" id="{C529B2C5-A8E4-4D7A-8ACE-3AAFF331CA30}"/>
                  </a:ext>
                </a:extLst>
              </p:cNvPr>
              <p:cNvSpPr>
                <a:spLocks noGrp="1" noChangeArrowheads="1"/>
              </p:cNvSpPr>
              <p:nvPr>
                <p:ph idx="1"/>
              </p:nvPr>
            </p:nvSpPr>
            <p:spPr bwMode="auto">
              <a:xfrm>
                <a:off x="133211" y="1258957"/>
                <a:ext cx="11095461" cy="46233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Example:</a:t>
                </a:r>
              </a:p>
              <a:p>
                <a:pPr eaLnBrk="0" fontAlgn="base" hangingPunct="0">
                  <a:lnSpc>
                    <a:spcPct val="150000"/>
                  </a:lnSpc>
                  <a:spcBef>
                    <a:spcPct val="0"/>
                  </a:spcBef>
                  <a:spcAft>
                    <a:spcPct val="0"/>
                  </a:spcAft>
                </a:pPr>
                <a:r>
                  <a:rPr lang="en-US" altLang="en-US" sz="1600" dirty="0">
                    <a:latin typeface="Arial" panose="020B0604020202020204" pitchFamily="34" charset="0"/>
                  </a:rPr>
                  <a:t>Convert 3D </a:t>
                </a:r>
                <a:r>
                  <a:rPr lang="en-US" altLang="en-US" sz="1600" b="1" dirty="0">
                    <a:latin typeface="Arial" panose="020B0604020202020204" pitchFamily="34" charset="0"/>
                  </a:rPr>
                  <a:t>world coordinate </a:t>
                </a:r>
                <a14:m>
                  <m:oMath xmlns:m="http://schemas.openxmlformats.org/officeDocument/2006/math">
                    <m:sSub>
                      <m:sSubPr>
                        <m:ctrlPr>
                          <a:rPr lang="en-US" altLang="en-US" sz="1600" b="1" i="1" dirty="0" smtClean="0">
                            <a:latin typeface="Cambria Math" panose="02040503050406030204" pitchFamily="18" charset="0"/>
                          </a:rPr>
                        </m:ctrlPr>
                      </m:sSubPr>
                      <m:e>
                        <m:r>
                          <a:rPr lang="en-US" altLang="en-US" sz="1600" b="1" i="1" dirty="0" smtClean="0">
                            <a:latin typeface="Cambria Math" panose="02040503050406030204" pitchFamily="18" charset="0"/>
                          </a:rPr>
                          <m:t>𝑿</m:t>
                        </m:r>
                      </m:e>
                      <m:sub>
                        <m:r>
                          <a:rPr lang="en-US" altLang="en-US" sz="1600" b="1" i="1" dirty="0" smtClean="0">
                            <a:latin typeface="Cambria Math" panose="02040503050406030204" pitchFamily="18" charset="0"/>
                          </a:rPr>
                          <m:t>𝒘𝒐𝒓𝒍𝒅</m:t>
                        </m:r>
                      </m:sub>
                    </m:sSub>
                    <m:r>
                      <a:rPr lang="en-US" altLang="en-US" sz="1600" b="1" i="1" dirty="0" smtClean="0">
                        <a:latin typeface="Cambria Math" panose="02040503050406030204" pitchFamily="18" charset="0"/>
                      </a:rPr>
                      <m:t>=</m:t>
                    </m:r>
                    <m:sSup>
                      <m:sSupPr>
                        <m:ctrlPr>
                          <a:rPr lang="en-US" altLang="en-US" sz="1600" b="1" i="1" dirty="0" smtClean="0">
                            <a:latin typeface="Cambria Math" panose="02040503050406030204" pitchFamily="18" charset="0"/>
                          </a:rPr>
                        </m:ctrlPr>
                      </m:sSupPr>
                      <m:e>
                        <m:d>
                          <m:dPr>
                            <m:begChr m:val="["/>
                            <m:endChr m:val="]"/>
                            <m:ctrlPr>
                              <a:rPr lang="en-US" altLang="en-US" sz="1600" b="1" i="1" dirty="0" smtClean="0">
                                <a:latin typeface="Cambria Math" panose="02040503050406030204" pitchFamily="18" charset="0"/>
                              </a:rPr>
                            </m:ctrlPr>
                          </m:dPr>
                          <m:e>
                            <m:r>
                              <a:rPr lang="en-US" altLang="en-US" sz="1600" b="1" i="1" dirty="0" smtClean="0">
                                <a:latin typeface="Cambria Math" panose="02040503050406030204" pitchFamily="18" charset="0"/>
                              </a:rPr>
                              <m:t>𝟓</m:t>
                            </m:r>
                            <m:r>
                              <a:rPr lang="en-US" altLang="en-US" sz="1600" b="1" i="1" dirty="0" smtClean="0">
                                <a:latin typeface="Cambria Math" panose="02040503050406030204" pitchFamily="18" charset="0"/>
                              </a:rPr>
                              <m:t>,</m:t>
                            </m:r>
                            <m:r>
                              <a:rPr lang="en-US" altLang="en-US" sz="1600" b="1" i="1" dirty="0" smtClean="0">
                                <a:latin typeface="Cambria Math" panose="02040503050406030204" pitchFamily="18" charset="0"/>
                              </a:rPr>
                              <m:t>𝟐</m:t>
                            </m:r>
                            <m:r>
                              <a:rPr lang="en-US" altLang="en-US" sz="1600" b="1" i="1" dirty="0" smtClean="0">
                                <a:latin typeface="Cambria Math" panose="02040503050406030204" pitchFamily="18" charset="0"/>
                              </a:rPr>
                              <m:t>,</m:t>
                            </m:r>
                            <m:r>
                              <a:rPr lang="en-US" altLang="en-US" sz="1600" b="1" i="1" dirty="0" smtClean="0">
                                <a:latin typeface="Cambria Math" panose="02040503050406030204" pitchFamily="18" charset="0"/>
                              </a:rPr>
                              <m:t>𝟏𝟎</m:t>
                            </m:r>
                          </m:e>
                        </m:d>
                      </m:e>
                      <m:sup>
                        <m:r>
                          <a:rPr lang="en-US" altLang="en-US" sz="1600" b="1" i="1" dirty="0" smtClean="0">
                            <a:latin typeface="Cambria Math" panose="02040503050406030204" pitchFamily="18" charset="0"/>
                          </a:rPr>
                          <m:t>𝑻</m:t>
                        </m:r>
                      </m:sup>
                    </m:sSup>
                  </m:oMath>
                </a14:m>
                <a:r>
                  <a:rPr lang="en-US" altLang="en-US" sz="1600" dirty="0">
                    <a:latin typeface="Arial" panose="020B0604020202020204" pitchFamily="34" charset="0"/>
                  </a:rPr>
                  <a:t>  to 2D image coordinate (𝑥,𝑦)</a:t>
                </a:r>
              </a:p>
              <a:p>
                <a:pPr eaLnBrk="0" fontAlgn="base" hangingPunct="0">
                  <a:lnSpc>
                    <a:spcPct val="150000"/>
                  </a:lnSpc>
                  <a:spcBef>
                    <a:spcPct val="0"/>
                  </a:spcBef>
                  <a:spcAft>
                    <a:spcPct val="0"/>
                  </a:spcAft>
                </a:pPr>
                <a:r>
                  <a:rPr lang="en-US" altLang="en-US" sz="1600" dirty="0">
                    <a:latin typeface="Arial" panose="020B0604020202020204" pitchFamily="34" charset="0"/>
                  </a:rPr>
                  <a:t>Step01: Extrinsic Matrix – [R | t]</a:t>
                </a:r>
              </a:p>
              <a:p>
                <a:pPr eaLnBrk="0" fontAlgn="base" hangingPunct="0">
                  <a:lnSpc>
                    <a:spcPct val="150000"/>
                  </a:lnSpc>
                  <a:spcBef>
                    <a:spcPct val="0"/>
                  </a:spcBef>
                  <a:spcAft>
                    <a:spcPct val="0"/>
                  </a:spcAft>
                </a:pPr>
                <a:r>
                  <a:rPr lang="en-US" altLang="en-US" sz="1600" dirty="0">
                    <a:latin typeface="Arial" panose="020B0604020202020204" pitchFamily="34" charset="0"/>
                  </a:rPr>
                  <a:t>Let’s assume the camera is </a:t>
                </a:r>
                <a:r>
                  <a:rPr lang="en-US" altLang="en-US" sz="1600" b="1" dirty="0">
                    <a:latin typeface="Arial" panose="020B0604020202020204" pitchFamily="34" charset="0"/>
                  </a:rPr>
                  <a:t>aligned with the world coordinate system (no rotation or translation):</a:t>
                </a: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r>
                  <a:rPr lang="en-US" altLang="en-US" sz="1600" dirty="0">
                    <a:latin typeface="Arial" panose="020B0604020202020204" pitchFamily="34" charset="0"/>
                  </a:rPr>
                  <a:t>So, [𝑅∣𝑡] becomes:</a:t>
                </a: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r>
                  <a:rPr lang="en-US" altLang="en-US" sz="1600" dirty="0">
                    <a:latin typeface="Arial" panose="020B0604020202020204" pitchFamily="34" charset="0"/>
                  </a:rPr>
                  <a:t>Step 2: Intrinsic Matrix – K</a:t>
                </a:r>
              </a:p>
              <a:p>
                <a:pPr eaLnBrk="0" fontAlgn="base" hangingPunct="0">
                  <a:lnSpc>
                    <a:spcPct val="150000"/>
                  </a:lnSpc>
                  <a:spcBef>
                    <a:spcPct val="0"/>
                  </a:spcBef>
                  <a:spcAft>
                    <a:spcPct val="0"/>
                  </a:spcAft>
                </a:pPr>
                <a:r>
                  <a:rPr lang="en-US" altLang="en-US" sz="1600" dirty="0">
                    <a:latin typeface="Arial" panose="020B0604020202020204" pitchFamily="34" charset="0"/>
                  </a:rPr>
                  <a:t>Assume the camera </a:t>
                </a:r>
                <a:r>
                  <a:rPr lang="en-US" altLang="en-US" sz="1600" dirty="0" smtClean="0">
                    <a:latin typeface="Arial" panose="020B0604020202020204" pitchFamily="34" charset="0"/>
                  </a:rPr>
                  <a:t>has </a:t>
                </a:r>
                <a:r>
                  <a:rPr lang="en-US" altLang="en-US" sz="1600" b="1" dirty="0" smtClean="0">
                    <a:latin typeface="Arial" panose="020B0604020202020204" pitchFamily="34" charset="0"/>
                  </a:rPr>
                  <a:t>focal </a:t>
                </a:r>
                <a:r>
                  <a:rPr lang="en-US" altLang="en-US" sz="1600" b="1" dirty="0">
                    <a:latin typeface="Arial" panose="020B0604020202020204" pitchFamily="34" charset="0"/>
                  </a:rPr>
                  <a:t>length in pixels: 𝑓𝑥=800, 𝑓𝑦=800</a:t>
                </a:r>
              </a:p>
              <a:p>
                <a:pPr eaLnBrk="0" fontAlgn="base" hangingPunct="0">
                  <a:lnSpc>
                    <a:spcPct val="150000"/>
                  </a:lnSpc>
                  <a:spcBef>
                    <a:spcPct val="0"/>
                  </a:spcBef>
                  <a:spcAft>
                    <a:spcPct val="0"/>
                  </a:spcAft>
                </a:pPr>
                <a:r>
                  <a:rPr lang="en-US" altLang="en-US" sz="1600" b="1" dirty="0">
                    <a:latin typeface="Arial" panose="020B0604020202020204" pitchFamily="34" charset="0"/>
                  </a:rPr>
                  <a:t>Principal point (center of image): 𝑐𝑥=320, 𝑐𝑦=240</a:t>
                </a:r>
              </a:p>
              <a:p>
                <a:pPr eaLnBrk="0" fontAlgn="base" hangingPunct="0">
                  <a:lnSpc>
                    <a:spcPct val="150000"/>
                  </a:lnSpc>
                  <a:spcBef>
                    <a:spcPct val="0"/>
                  </a:spcBef>
                  <a:spcAft>
                    <a:spcPct val="0"/>
                  </a:spcAft>
                </a:pPr>
                <a:r>
                  <a:rPr lang="en-US" altLang="en-US" sz="1600" dirty="0">
                    <a:latin typeface="Arial" panose="020B0604020202020204" pitchFamily="34" charset="0"/>
                  </a:rPr>
                  <a:t>So, intrinsic matrix:</a:t>
                </a:r>
              </a:p>
            </p:txBody>
          </p:sp>
        </mc:Choice>
        <mc:Fallback xmlns="">
          <p:sp>
            <p:nvSpPr>
              <p:cNvPr id="8" name="Rectangle 1">
                <a:extLst>
                  <a:ext uri="{FF2B5EF4-FFF2-40B4-BE49-F238E27FC236}">
                    <a16:creationId xmlns:a16="http://schemas.microsoft.com/office/drawing/2014/main" xmlns:a14="http://schemas.microsoft.com/office/drawing/2010/main" xmlns="" id="{C529B2C5-A8E4-4D7A-8ACE-3AAFF331CA30}"/>
                  </a:ext>
                </a:extLst>
              </p:cNvPr>
              <p:cNvSpPr>
                <a:spLocks noGrp="1" noRot="1" noChangeAspect="1" noMove="1" noResize="1" noEditPoints="1" noAdjustHandles="1" noChangeArrowheads="1" noChangeShapeType="1" noTextEdit="1"/>
              </p:cNvSpPr>
              <p:nvPr>
                <p:ph idx="1"/>
              </p:nvPr>
            </p:nvSpPr>
            <p:spPr bwMode="auto">
              <a:xfrm>
                <a:off x="133211" y="1258957"/>
                <a:ext cx="11095461" cy="4623317"/>
              </a:xfrm>
              <a:prstGeom prst="rect">
                <a:avLst/>
              </a:prstGeom>
              <a:blipFill rotWithShape="0">
                <a:blip r:embed="rId3"/>
                <a:stretch>
                  <a:fillRect l="-495" b="-2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7" name="Picture 6">
            <a:extLst>
              <a:ext uri="{FF2B5EF4-FFF2-40B4-BE49-F238E27FC236}">
                <a16:creationId xmlns="" xmlns:a16="http://schemas.microsoft.com/office/drawing/2014/main" id="{3E10C9F7-6966-871A-C74C-193FD05131FC}"/>
              </a:ext>
            </a:extLst>
          </p:cNvPr>
          <p:cNvPicPr>
            <a:picLocks noChangeAspect="1"/>
          </p:cNvPicPr>
          <p:nvPr/>
        </p:nvPicPr>
        <p:blipFill>
          <a:blip r:embed="rId4"/>
          <a:stretch>
            <a:fillRect/>
          </a:stretch>
        </p:blipFill>
        <p:spPr>
          <a:xfrm>
            <a:off x="7615433" y="3052993"/>
            <a:ext cx="3847930" cy="1224341"/>
          </a:xfrm>
          <a:prstGeom prst="rect">
            <a:avLst/>
          </a:prstGeom>
        </p:spPr>
      </p:pic>
      <p:pic>
        <p:nvPicPr>
          <p:cNvPr id="10" name="Picture 9">
            <a:extLst>
              <a:ext uri="{FF2B5EF4-FFF2-40B4-BE49-F238E27FC236}">
                <a16:creationId xmlns="" xmlns:a16="http://schemas.microsoft.com/office/drawing/2014/main" id="{CD41DFB1-CD0A-0410-C423-AB917B96B58D}"/>
              </a:ext>
            </a:extLst>
          </p:cNvPr>
          <p:cNvPicPr>
            <a:picLocks noChangeAspect="1"/>
          </p:cNvPicPr>
          <p:nvPr/>
        </p:nvPicPr>
        <p:blipFill>
          <a:blip r:embed="rId5"/>
          <a:stretch>
            <a:fillRect/>
          </a:stretch>
        </p:blipFill>
        <p:spPr>
          <a:xfrm>
            <a:off x="2713902" y="3127640"/>
            <a:ext cx="2484821" cy="1149694"/>
          </a:xfrm>
          <a:prstGeom prst="rect">
            <a:avLst/>
          </a:prstGeom>
        </p:spPr>
      </p:pic>
      <p:pic>
        <p:nvPicPr>
          <p:cNvPr id="12" name="Picture 11">
            <a:extLst>
              <a:ext uri="{FF2B5EF4-FFF2-40B4-BE49-F238E27FC236}">
                <a16:creationId xmlns="" xmlns:a16="http://schemas.microsoft.com/office/drawing/2014/main" id="{FB243ED5-D001-C19A-167B-FD3EA652E468}"/>
              </a:ext>
            </a:extLst>
          </p:cNvPr>
          <p:cNvPicPr>
            <a:picLocks noChangeAspect="1"/>
          </p:cNvPicPr>
          <p:nvPr/>
        </p:nvPicPr>
        <p:blipFill>
          <a:blip r:embed="rId6"/>
          <a:stretch>
            <a:fillRect/>
          </a:stretch>
        </p:blipFill>
        <p:spPr>
          <a:xfrm>
            <a:off x="2439594" y="5544149"/>
            <a:ext cx="2728629" cy="1300561"/>
          </a:xfrm>
          <a:prstGeom prst="rect">
            <a:avLst/>
          </a:prstGeom>
        </p:spPr>
      </p:pic>
    </p:spTree>
    <p:extLst>
      <p:ext uri="{BB962C8B-B14F-4D97-AF65-F5344CB8AC3E}">
        <p14:creationId xmlns:p14="http://schemas.microsoft.com/office/powerpoint/2010/main" val="1437108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2FE9101-F186-7C04-1D14-E80D956ADD7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6A6F302-D432-805E-0212-35D949E49CF7}"/>
              </a:ext>
            </a:extLst>
          </p:cNvPr>
          <p:cNvSpPr>
            <a:spLocks noGrp="1"/>
          </p:cNvSpPr>
          <p:nvPr>
            <p:ph type="title"/>
          </p:nvPr>
        </p:nvSpPr>
        <p:spPr/>
        <p:txBody>
          <a:bodyPr>
            <a:normAutofit fontScale="90000"/>
          </a:bodyPr>
          <a:lstStyle/>
          <a:p>
            <a:r>
              <a:rPr lang="en-US" dirty="0"/>
              <a:t>   </a:t>
            </a:r>
            <a:r>
              <a:rPr lang="en-US" sz="4000" dirty="0"/>
              <a:t>Converting 3D World Coordinates into 2D Image Coordinates</a:t>
            </a:r>
            <a:endParaRPr lang="en-US" dirty="0"/>
          </a:p>
        </p:txBody>
      </p:sp>
      <p:sp>
        <p:nvSpPr>
          <p:cNvPr id="5" name="Footer Placeholder 4">
            <a:extLst>
              <a:ext uri="{FF2B5EF4-FFF2-40B4-BE49-F238E27FC236}">
                <a16:creationId xmlns="" xmlns:a16="http://schemas.microsoft.com/office/drawing/2014/main" id="{7550AFCF-CDDB-3AD6-698A-81D5BA817546}"/>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A2958243-A4CA-3E02-75E3-E3AB94051FF7}"/>
              </a:ext>
            </a:extLst>
          </p:cNvPr>
          <p:cNvSpPr>
            <a:spLocks noGrp="1"/>
          </p:cNvSpPr>
          <p:nvPr>
            <p:ph type="sldNum" sz="quarter" idx="12"/>
          </p:nvPr>
        </p:nvSpPr>
        <p:spPr/>
        <p:txBody>
          <a:bodyPr/>
          <a:lstStyle/>
          <a:p>
            <a:fld id="{CC529A1F-6900-4D36-92AC-B7647C1D9DDB}" type="slidenum">
              <a:rPr lang="en-US" smtClean="0"/>
              <a:t>48</a:t>
            </a:fld>
            <a:endParaRPr lang="en-US" dirty="0"/>
          </a:p>
        </p:txBody>
      </p:sp>
      <mc:AlternateContent xmlns:mc="http://schemas.openxmlformats.org/markup-compatibility/2006" xmlns:a14="http://schemas.microsoft.com/office/drawing/2010/main">
        <mc:Choice Requires="a14">
          <p:sp>
            <p:nvSpPr>
              <p:cNvPr id="8" name="Rectangle 1">
                <a:extLst>
                  <a:ext uri="{FF2B5EF4-FFF2-40B4-BE49-F238E27FC236}">
                    <a16:creationId xmlns="" xmlns:a16="http://schemas.microsoft.com/office/drawing/2014/main" id="{4DA78A54-87D5-CE02-8CCD-A6713C87E562}"/>
                  </a:ext>
                </a:extLst>
              </p:cNvPr>
              <p:cNvSpPr>
                <a:spLocks noGrp="1" noChangeArrowheads="1"/>
              </p:cNvSpPr>
              <p:nvPr>
                <p:ph idx="1"/>
              </p:nvPr>
            </p:nvSpPr>
            <p:spPr bwMode="auto">
              <a:xfrm>
                <a:off x="153759" y="1005161"/>
                <a:ext cx="11095461" cy="461664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a:latin typeface="Arial" panose="020B0604020202020204" pitchFamily="34" charset="0"/>
                  </a:rPr>
                  <a:t>Example:</a:t>
                </a:r>
              </a:p>
              <a:p>
                <a:pPr eaLnBrk="0" fontAlgn="base" hangingPunct="0">
                  <a:lnSpc>
                    <a:spcPct val="150000"/>
                  </a:lnSpc>
                  <a:spcBef>
                    <a:spcPct val="0"/>
                  </a:spcBef>
                  <a:spcAft>
                    <a:spcPct val="0"/>
                  </a:spcAft>
                </a:pPr>
                <a:r>
                  <a:rPr lang="en-US" altLang="en-US" sz="1600" dirty="0">
                    <a:latin typeface="Arial" panose="020B0604020202020204" pitchFamily="34" charset="0"/>
                  </a:rPr>
                  <a:t>Convert 3D world coordinate </a:t>
                </a:r>
                <a14:m>
                  <m:oMath xmlns:m="http://schemas.openxmlformats.org/officeDocument/2006/math">
                    <m:sSub>
                      <m:sSubPr>
                        <m:ctrlPr>
                          <a:rPr lang="en-US" altLang="en-US" sz="1600" b="0" i="1" dirty="0" smtClean="0">
                            <a:latin typeface="Cambria Math" panose="02040503050406030204" pitchFamily="18" charset="0"/>
                          </a:rPr>
                        </m:ctrlPr>
                      </m:sSubPr>
                      <m:e>
                        <m:r>
                          <a:rPr lang="en-US" altLang="en-US" sz="1600" i="1" dirty="0" smtClean="0">
                            <a:latin typeface="Cambria Math" panose="02040503050406030204" pitchFamily="18" charset="0"/>
                          </a:rPr>
                          <m:t>𝑋</m:t>
                        </m:r>
                      </m:e>
                      <m:sub>
                        <m:r>
                          <m:rPr>
                            <m:sty m:val="p"/>
                          </m:rPr>
                          <a:rPr lang="en-US" altLang="en-US" sz="1600" i="1" dirty="0" smtClean="0">
                            <a:latin typeface="Cambria Math" panose="02040503050406030204" pitchFamily="18" charset="0"/>
                          </a:rPr>
                          <m:t>world</m:t>
                        </m:r>
                      </m:sub>
                    </m:sSub>
                    <m:r>
                      <a:rPr lang="en-US" altLang="en-US" sz="1600" i="1" dirty="0" smtClean="0">
                        <a:latin typeface="Cambria Math" panose="02040503050406030204" pitchFamily="18" charset="0"/>
                      </a:rPr>
                      <m:t>=</m:t>
                    </m:r>
                    <m:sSup>
                      <m:sSupPr>
                        <m:ctrlPr>
                          <a:rPr lang="en-US" altLang="en-US" sz="1600" b="0" i="1" dirty="0" smtClean="0">
                            <a:latin typeface="Cambria Math" panose="02040503050406030204" pitchFamily="18" charset="0"/>
                          </a:rPr>
                        </m:ctrlPr>
                      </m:sSupPr>
                      <m:e>
                        <m:d>
                          <m:dPr>
                            <m:begChr m:val="["/>
                            <m:endChr m:val="]"/>
                            <m:ctrlPr>
                              <a:rPr lang="en-US" altLang="en-US" sz="1600" i="1" dirty="0" smtClean="0">
                                <a:latin typeface="Cambria Math" panose="02040503050406030204" pitchFamily="18" charset="0"/>
                              </a:rPr>
                            </m:ctrlPr>
                          </m:dPr>
                          <m:e>
                            <m:r>
                              <a:rPr lang="en-US" altLang="en-US" sz="1600" i="1" dirty="0" smtClean="0">
                                <a:latin typeface="Cambria Math" panose="02040503050406030204" pitchFamily="18" charset="0"/>
                              </a:rPr>
                              <m:t>5,2,10</m:t>
                            </m:r>
                          </m:e>
                        </m:d>
                      </m:e>
                      <m:sup>
                        <m:r>
                          <a:rPr lang="en-US" altLang="en-US" sz="1600" i="1" dirty="0" smtClean="0">
                            <a:latin typeface="Cambria Math" panose="02040503050406030204" pitchFamily="18" charset="0"/>
                          </a:rPr>
                          <m:t>𝑇</m:t>
                        </m:r>
                      </m:sup>
                    </m:sSup>
                  </m:oMath>
                </a14:m>
                <a:r>
                  <a:rPr lang="en-US" altLang="en-US" sz="1600" dirty="0">
                    <a:latin typeface="Arial" panose="020B0604020202020204" pitchFamily="34" charset="0"/>
                  </a:rPr>
                  <a:t>  to 2D image coordinate (𝑥,𝑦)</a:t>
                </a:r>
              </a:p>
              <a:p>
                <a:pPr eaLnBrk="0" fontAlgn="base" hangingPunct="0">
                  <a:lnSpc>
                    <a:spcPct val="150000"/>
                  </a:lnSpc>
                  <a:spcBef>
                    <a:spcPct val="0"/>
                  </a:spcBef>
                  <a:spcAft>
                    <a:spcPct val="0"/>
                  </a:spcAft>
                </a:pPr>
                <a:r>
                  <a:rPr lang="en-US" altLang="en-US" sz="1600" b="1" dirty="0">
                    <a:latin typeface="Arial" panose="020B0604020202020204" pitchFamily="34" charset="0"/>
                  </a:rPr>
                  <a:t>Step01</a:t>
                </a:r>
                <a:r>
                  <a:rPr lang="en-US" altLang="en-US" sz="1600" dirty="0">
                    <a:latin typeface="Arial" panose="020B0604020202020204" pitchFamily="34" charset="0"/>
                  </a:rPr>
                  <a:t>: Extrinsic Matrix – [R | t]</a:t>
                </a:r>
              </a:p>
              <a:p>
                <a:pPr eaLnBrk="0" fontAlgn="base" hangingPunct="0">
                  <a:lnSpc>
                    <a:spcPct val="150000"/>
                  </a:lnSpc>
                  <a:spcBef>
                    <a:spcPct val="0"/>
                  </a:spcBef>
                  <a:spcAft>
                    <a:spcPct val="0"/>
                  </a:spcAft>
                </a:pPr>
                <a:r>
                  <a:rPr lang="en-US" altLang="en-US" sz="1600" dirty="0">
                    <a:latin typeface="Arial" panose="020B0604020202020204" pitchFamily="34" charset="0"/>
                  </a:rPr>
                  <a:t>So, [𝑅∣𝑡] becomes:</a:t>
                </a: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r>
                  <a:rPr lang="en-US" altLang="en-US" sz="1600" b="1" dirty="0">
                    <a:latin typeface="Arial" panose="020B0604020202020204" pitchFamily="34" charset="0"/>
                  </a:rPr>
                  <a:t>Step 2</a:t>
                </a:r>
                <a:r>
                  <a:rPr lang="en-US" altLang="en-US" sz="1600" dirty="0">
                    <a:latin typeface="Arial" panose="020B0604020202020204" pitchFamily="34" charset="0"/>
                  </a:rPr>
                  <a:t>: Intrinsic Matrix – K</a:t>
                </a:r>
              </a:p>
              <a:p>
                <a:pPr eaLnBrk="0" fontAlgn="base" hangingPunct="0">
                  <a:lnSpc>
                    <a:spcPct val="150000"/>
                  </a:lnSpc>
                  <a:spcBef>
                    <a:spcPct val="0"/>
                  </a:spcBef>
                  <a:spcAft>
                    <a:spcPct val="0"/>
                  </a:spcAft>
                </a:pPr>
                <a:r>
                  <a:rPr lang="en-US" altLang="en-US" sz="1600" dirty="0">
                    <a:latin typeface="Arial" panose="020B0604020202020204" pitchFamily="34" charset="0"/>
                  </a:rPr>
                  <a:t>So, intrinsic matrix:</a:t>
                </a:r>
              </a:p>
              <a:p>
                <a:pPr eaLnBrk="0" fontAlgn="base" hangingPunct="0">
                  <a:lnSpc>
                    <a:spcPct val="150000"/>
                  </a:lnSpc>
                  <a:spcBef>
                    <a:spcPct val="0"/>
                  </a:spcBef>
                  <a:spcAft>
                    <a:spcPct val="0"/>
                  </a:spcAft>
                </a:pPr>
                <a:endParaRPr lang="en-US" altLang="en-US" sz="1600" dirty="0">
                  <a:latin typeface="Arial" panose="020B0604020202020204" pitchFamily="34" charset="0"/>
                </a:endParaRPr>
              </a:p>
              <a:p>
                <a:pPr eaLnBrk="0" fontAlgn="base" hangingPunct="0">
                  <a:lnSpc>
                    <a:spcPct val="150000"/>
                  </a:lnSpc>
                  <a:spcBef>
                    <a:spcPct val="0"/>
                  </a:spcBef>
                  <a:spcAft>
                    <a:spcPct val="0"/>
                  </a:spcAft>
                </a:pPr>
                <a:r>
                  <a:rPr lang="en-US" altLang="en-US" sz="1600" b="1" dirty="0">
                    <a:latin typeface="Arial" panose="020B0604020202020204" pitchFamily="34" charset="0"/>
                  </a:rPr>
                  <a:t>Step 3: </a:t>
                </a:r>
                <a:r>
                  <a:rPr lang="en-US" altLang="en-US" sz="1600" dirty="0">
                    <a:latin typeface="Arial" panose="020B0604020202020204" pitchFamily="34" charset="0"/>
                  </a:rPr>
                  <a:t>Convert World Point to Homogeneous:</a:t>
                </a:r>
              </a:p>
              <a:p>
                <a:pPr eaLnBrk="0" fontAlgn="base" hangingPunct="0">
                  <a:lnSpc>
                    <a:spcPct val="150000"/>
                  </a:lnSpc>
                  <a:spcBef>
                    <a:spcPct val="0"/>
                  </a:spcBef>
                  <a:spcAft>
                    <a:spcPct val="0"/>
                  </a:spcAft>
                </a:pPr>
                <a:r>
                  <a:rPr lang="en-US" altLang="en-US" sz="1600" dirty="0">
                    <a:latin typeface="Arial" panose="020B0604020202020204" pitchFamily="34" charset="0"/>
                  </a:rPr>
                  <a:t>3D world point in homogeneous coordinates:</a:t>
                </a:r>
              </a:p>
              <a:p>
                <a:pPr eaLnBrk="0" fontAlgn="base" hangingPunct="0">
                  <a:lnSpc>
                    <a:spcPct val="150000"/>
                  </a:lnSpc>
                  <a:spcBef>
                    <a:spcPct val="0"/>
                  </a:spcBef>
                  <a:spcAft>
                    <a:spcPct val="0"/>
                  </a:spcAft>
                </a:pPr>
                <a:endParaRPr lang="en-US" altLang="en-US" sz="1600" dirty="0">
                  <a:latin typeface="Arial" panose="020B0604020202020204" pitchFamily="34" charset="0"/>
                </a:endParaRPr>
              </a:p>
            </p:txBody>
          </p:sp>
        </mc:Choice>
        <mc:Fallback xmlns="">
          <p:sp>
            <p:nvSpPr>
              <p:cNvPr id="8" name="Rectangle 1">
                <a:extLst>
                  <a:ext uri="{FF2B5EF4-FFF2-40B4-BE49-F238E27FC236}">
                    <a16:creationId xmlns:a16="http://schemas.microsoft.com/office/drawing/2014/main" xmlns:a14="http://schemas.microsoft.com/office/drawing/2010/main" xmlns="" id="{4DA78A54-87D5-CE02-8CCD-A6713C87E562}"/>
                  </a:ext>
                </a:extLst>
              </p:cNvPr>
              <p:cNvSpPr>
                <a:spLocks noGrp="1" noRot="1" noChangeAspect="1" noMove="1" noResize="1" noEditPoints="1" noAdjustHandles="1" noChangeArrowheads="1" noChangeShapeType="1" noTextEdit="1"/>
              </p:cNvSpPr>
              <p:nvPr>
                <p:ph idx="1"/>
              </p:nvPr>
            </p:nvSpPr>
            <p:spPr bwMode="auto">
              <a:xfrm>
                <a:off x="153759" y="1005161"/>
                <a:ext cx="11095461" cy="4616648"/>
              </a:xfrm>
              <a:prstGeom prst="rect">
                <a:avLst/>
              </a:prstGeom>
              <a:blipFill rotWithShape="0">
                <a:blip r:embed="rId3"/>
                <a:stretch>
                  <a:fillRect l="-4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0" name="Picture 9">
            <a:extLst>
              <a:ext uri="{FF2B5EF4-FFF2-40B4-BE49-F238E27FC236}">
                <a16:creationId xmlns="" xmlns:a16="http://schemas.microsoft.com/office/drawing/2014/main" id="{26DDE78D-E0A6-6CD7-8940-D90F8F2DC4DC}"/>
              </a:ext>
            </a:extLst>
          </p:cNvPr>
          <p:cNvPicPr>
            <a:picLocks noChangeAspect="1"/>
          </p:cNvPicPr>
          <p:nvPr/>
        </p:nvPicPr>
        <p:blipFill>
          <a:blip r:embed="rId4"/>
          <a:stretch>
            <a:fillRect/>
          </a:stretch>
        </p:blipFill>
        <p:spPr>
          <a:xfrm>
            <a:off x="2713902" y="3127640"/>
            <a:ext cx="2484821" cy="1149694"/>
          </a:xfrm>
          <a:prstGeom prst="rect">
            <a:avLst/>
          </a:prstGeom>
        </p:spPr>
      </p:pic>
      <p:pic>
        <p:nvPicPr>
          <p:cNvPr id="12" name="Picture 11">
            <a:extLst>
              <a:ext uri="{FF2B5EF4-FFF2-40B4-BE49-F238E27FC236}">
                <a16:creationId xmlns="" xmlns:a16="http://schemas.microsoft.com/office/drawing/2014/main" id="{C3E31F73-73F5-F04F-77FC-BCDCD7E5C8B2}"/>
              </a:ext>
            </a:extLst>
          </p:cNvPr>
          <p:cNvPicPr>
            <a:picLocks noChangeAspect="1"/>
          </p:cNvPicPr>
          <p:nvPr/>
        </p:nvPicPr>
        <p:blipFill>
          <a:blip r:embed="rId5"/>
          <a:stretch>
            <a:fillRect/>
          </a:stretch>
        </p:blipFill>
        <p:spPr>
          <a:xfrm>
            <a:off x="7369614" y="3163266"/>
            <a:ext cx="2339597" cy="1115135"/>
          </a:xfrm>
          <a:prstGeom prst="rect">
            <a:avLst/>
          </a:prstGeom>
        </p:spPr>
      </p:pic>
      <p:pic>
        <p:nvPicPr>
          <p:cNvPr id="11" name="Picture 10">
            <a:extLst>
              <a:ext uri="{FF2B5EF4-FFF2-40B4-BE49-F238E27FC236}">
                <a16:creationId xmlns="" xmlns:a16="http://schemas.microsoft.com/office/drawing/2014/main" id="{DD952A40-C197-016D-EC0C-C1652C975554}"/>
              </a:ext>
            </a:extLst>
          </p:cNvPr>
          <p:cNvPicPr>
            <a:picLocks noChangeAspect="1"/>
          </p:cNvPicPr>
          <p:nvPr/>
        </p:nvPicPr>
        <p:blipFill>
          <a:blip r:embed="rId6"/>
          <a:stretch>
            <a:fillRect/>
          </a:stretch>
        </p:blipFill>
        <p:spPr>
          <a:xfrm>
            <a:off x="5701489" y="3238964"/>
            <a:ext cx="1333686" cy="1038370"/>
          </a:xfrm>
          <a:prstGeom prst="rect">
            <a:avLst/>
          </a:prstGeom>
        </p:spPr>
      </p:pic>
    </p:spTree>
    <p:extLst>
      <p:ext uri="{BB962C8B-B14F-4D97-AF65-F5344CB8AC3E}">
        <p14:creationId xmlns:p14="http://schemas.microsoft.com/office/powerpoint/2010/main" val="1842936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88AB746-37ED-F377-A5F0-9C4A271870D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5300481-3E6F-6623-ED11-46629D9A2511}"/>
              </a:ext>
            </a:extLst>
          </p:cNvPr>
          <p:cNvSpPr>
            <a:spLocks noGrp="1"/>
          </p:cNvSpPr>
          <p:nvPr>
            <p:ph type="title"/>
          </p:nvPr>
        </p:nvSpPr>
        <p:spPr/>
        <p:txBody>
          <a:bodyPr>
            <a:normAutofit fontScale="90000"/>
          </a:bodyPr>
          <a:lstStyle/>
          <a:p>
            <a:r>
              <a:rPr lang="en-US" dirty="0"/>
              <a:t>   </a:t>
            </a:r>
            <a:r>
              <a:rPr lang="en-US" sz="4000" dirty="0"/>
              <a:t>Converting 3D World Coordinates into 2D Image Coordinates</a:t>
            </a:r>
            <a:endParaRPr lang="en-US" dirty="0"/>
          </a:p>
        </p:txBody>
      </p:sp>
      <p:sp>
        <p:nvSpPr>
          <p:cNvPr id="5" name="Footer Placeholder 4">
            <a:extLst>
              <a:ext uri="{FF2B5EF4-FFF2-40B4-BE49-F238E27FC236}">
                <a16:creationId xmlns="" xmlns:a16="http://schemas.microsoft.com/office/drawing/2014/main" id="{AA591AE5-3522-A695-FD78-42F6DBB59559}"/>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EB01AD68-A46F-D6CB-30F0-13B68DE1C934}"/>
              </a:ext>
            </a:extLst>
          </p:cNvPr>
          <p:cNvSpPr>
            <a:spLocks noGrp="1"/>
          </p:cNvSpPr>
          <p:nvPr>
            <p:ph type="sldNum" sz="quarter" idx="12"/>
          </p:nvPr>
        </p:nvSpPr>
        <p:spPr/>
        <p:txBody>
          <a:bodyPr/>
          <a:lstStyle/>
          <a:p>
            <a:fld id="{CC529A1F-6900-4D36-92AC-B7647C1D9DDB}" type="slidenum">
              <a:rPr lang="en-US" smtClean="0"/>
              <a:t>49</a:t>
            </a:fld>
            <a:endParaRPr lang="en-US" dirty="0"/>
          </a:p>
        </p:txBody>
      </p:sp>
      <p:sp>
        <p:nvSpPr>
          <p:cNvPr id="8" name="Rectangle 1">
            <a:extLst>
              <a:ext uri="{FF2B5EF4-FFF2-40B4-BE49-F238E27FC236}">
                <a16:creationId xmlns="" xmlns:a16="http://schemas.microsoft.com/office/drawing/2014/main" id="{35BB3B16-7A02-47F4-3E4A-8641BE6A4E22}"/>
              </a:ext>
            </a:extLst>
          </p:cNvPr>
          <p:cNvSpPr>
            <a:spLocks noGrp="1" noChangeArrowheads="1"/>
          </p:cNvSpPr>
          <p:nvPr>
            <p:ph idx="1"/>
          </p:nvPr>
        </p:nvSpPr>
        <p:spPr bwMode="auto">
          <a:xfrm>
            <a:off x="153759" y="3105479"/>
            <a:ext cx="11095461" cy="41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endParaRPr lang="en-US" altLang="en-US" sz="1600" dirty="0">
              <a:latin typeface="Arial" panose="020B0604020202020204" pitchFamily="34" charset="0"/>
            </a:endParaRPr>
          </a:p>
        </p:txBody>
      </p:sp>
      <p:pic>
        <p:nvPicPr>
          <p:cNvPr id="4" name="Picture 3">
            <a:extLst>
              <a:ext uri="{FF2B5EF4-FFF2-40B4-BE49-F238E27FC236}">
                <a16:creationId xmlns="" xmlns:a16="http://schemas.microsoft.com/office/drawing/2014/main" id="{A9CF68D4-F792-7731-E2E6-954212C05A91}"/>
              </a:ext>
            </a:extLst>
          </p:cNvPr>
          <p:cNvPicPr>
            <a:picLocks noChangeAspect="1"/>
          </p:cNvPicPr>
          <p:nvPr/>
        </p:nvPicPr>
        <p:blipFill>
          <a:blip r:embed="rId3"/>
          <a:stretch>
            <a:fillRect/>
          </a:stretch>
        </p:blipFill>
        <p:spPr>
          <a:xfrm>
            <a:off x="595901" y="1198719"/>
            <a:ext cx="11342670" cy="4599433"/>
          </a:xfrm>
          <a:prstGeom prst="rect">
            <a:avLst/>
          </a:prstGeom>
        </p:spPr>
      </p:pic>
    </p:spTree>
    <p:extLst>
      <p:ext uri="{BB962C8B-B14F-4D97-AF65-F5344CB8AC3E}">
        <p14:creationId xmlns:p14="http://schemas.microsoft.com/office/powerpoint/2010/main" val="218237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0288981-5961-F9BB-4F05-9380AD9F8244}"/>
            </a:ext>
          </a:extLst>
        </p:cNvPr>
        <p:cNvGrpSpPr/>
        <p:nvPr/>
      </p:nvGrpSpPr>
      <p:grpSpPr>
        <a:xfrm>
          <a:off x="0" y="0"/>
          <a:ext cx="0" cy="0"/>
          <a:chOff x="0" y="0"/>
          <a:chExt cx="0" cy="0"/>
        </a:xfrm>
      </p:grpSpPr>
      <p:pic>
        <p:nvPicPr>
          <p:cNvPr id="7" name="Picture 6">
            <a:extLst>
              <a:ext uri="{FF2B5EF4-FFF2-40B4-BE49-F238E27FC236}">
                <a16:creationId xmlns="" xmlns:a16="http://schemas.microsoft.com/office/drawing/2014/main" id="{39872F52-0484-7D1D-CE95-C09D2FC571ED}"/>
              </a:ext>
            </a:extLst>
          </p:cNvPr>
          <p:cNvPicPr>
            <a:picLocks noChangeAspect="1"/>
          </p:cNvPicPr>
          <p:nvPr/>
        </p:nvPicPr>
        <p:blipFill>
          <a:blip r:embed="rId2"/>
          <a:stretch>
            <a:fillRect/>
          </a:stretch>
        </p:blipFill>
        <p:spPr>
          <a:xfrm>
            <a:off x="7402532" y="1729088"/>
            <a:ext cx="4557445" cy="2579100"/>
          </a:xfrm>
          <a:prstGeom prst="rect">
            <a:avLst/>
          </a:prstGeom>
        </p:spPr>
      </p:pic>
      <p:sp>
        <p:nvSpPr>
          <p:cNvPr id="2" name="Title 1">
            <a:extLst>
              <a:ext uri="{FF2B5EF4-FFF2-40B4-BE49-F238E27FC236}">
                <a16:creationId xmlns="" xmlns:a16="http://schemas.microsoft.com/office/drawing/2014/main" id="{C02A9785-833A-B042-8281-C2A9D455653C}"/>
              </a:ext>
            </a:extLst>
          </p:cNvPr>
          <p:cNvSpPr>
            <a:spLocks noGrp="1"/>
          </p:cNvSpPr>
          <p:nvPr>
            <p:ph type="title"/>
          </p:nvPr>
        </p:nvSpPr>
        <p:spPr/>
        <p:txBody>
          <a:bodyPr/>
          <a:lstStyle/>
          <a:p>
            <a:r>
              <a:rPr lang="en-US" dirty="0"/>
              <a:t>    What is an analog image</a:t>
            </a:r>
          </a:p>
        </p:txBody>
      </p:sp>
      <p:sp>
        <p:nvSpPr>
          <p:cNvPr id="5" name="Footer Placeholder 4">
            <a:extLst>
              <a:ext uri="{FF2B5EF4-FFF2-40B4-BE49-F238E27FC236}">
                <a16:creationId xmlns="" xmlns:a16="http://schemas.microsoft.com/office/drawing/2014/main" id="{F58BF85D-6C0A-7C16-3F8E-94FA69E29799}"/>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60FA0B19-9020-19E4-21B6-7F5D0204FB6B}"/>
              </a:ext>
            </a:extLst>
          </p:cNvPr>
          <p:cNvSpPr>
            <a:spLocks noGrp="1"/>
          </p:cNvSpPr>
          <p:nvPr>
            <p:ph type="sldNum" sz="quarter" idx="12"/>
          </p:nvPr>
        </p:nvSpPr>
        <p:spPr/>
        <p:txBody>
          <a:bodyPr/>
          <a:lstStyle/>
          <a:p>
            <a:fld id="{CC529A1F-6900-4D36-92AC-B7647C1D9DDB}" type="slidenum">
              <a:rPr lang="en-US" smtClean="0"/>
              <a:t>5</a:t>
            </a:fld>
            <a:endParaRPr lang="en-US"/>
          </a:p>
        </p:txBody>
      </p:sp>
      <p:sp>
        <p:nvSpPr>
          <p:cNvPr id="8" name="Rectangle 1">
            <a:extLst>
              <a:ext uri="{FF2B5EF4-FFF2-40B4-BE49-F238E27FC236}">
                <a16:creationId xmlns="" xmlns:a16="http://schemas.microsoft.com/office/drawing/2014/main" id="{4559D95C-42BD-0114-195D-D2099F0AA068}"/>
              </a:ext>
            </a:extLst>
          </p:cNvPr>
          <p:cNvSpPr>
            <a:spLocks noGrp="1" noChangeArrowheads="1"/>
          </p:cNvSpPr>
          <p:nvPr>
            <p:ph idx="1"/>
          </p:nvPr>
        </p:nvSpPr>
        <p:spPr bwMode="auto">
          <a:xfrm>
            <a:off x="232023" y="1127092"/>
            <a:ext cx="1132640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Analog images</a:t>
            </a:r>
            <a:r>
              <a:rPr kumimoji="0" lang="en-US" altLang="en-US" sz="2400" b="0" i="0" u="none" strike="noStrike" cap="none" normalizeH="0" baseline="0" dirty="0">
                <a:ln>
                  <a:noFill/>
                </a:ln>
                <a:solidFill>
                  <a:schemeClr val="tx1"/>
                </a:solidFill>
                <a:effectLst/>
                <a:latin typeface="Arial" panose="020B0604020202020204" pitchFamily="34" charset="0"/>
              </a:rPr>
              <a:t> are </a:t>
            </a:r>
            <a:r>
              <a:rPr kumimoji="0" lang="en-US" altLang="en-US" sz="2400" b="1" i="0" u="none" strike="noStrike" cap="none" normalizeH="0" baseline="0" dirty="0">
                <a:ln>
                  <a:noFill/>
                </a:ln>
                <a:solidFill>
                  <a:schemeClr val="tx1"/>
                </a:solidFill>
                <a:effectLst/>
                <a:latin typeface="Arial" panose="020B0604020202020204" pitchFamily="34" charset="0"/>
              </a:rPr>
              <a:t>continuous</a:t>
            </a:r>
            <a:r>
              <a:rPr kumimoji="0" lang="en-US" altLang="en-US" sz="2400" b="0" i="0" u="none" strike="noStrike" cap="none" normalizeH="0" baseline="0" dirty="0">
                <a:ln>
                  <a:noFill/>
                </a:ln>
                <a:solidFill>
                  <a:schemeClr val="tx1"/>
                </a:solidFill>
                <a:effectLst/>
                <a:latin typeface="Arial" panose="020B0604020202020204" pitchFamily="34" charset="0"/>
              </a:rPr>
              <a:t> representations of </a:t>
            </a:r>
            <a:r>
              <a:rPr kumimoji="0" lang="en-US" altLang="en-US" sz="2400" b="1" i="0" u="none" strike="noStrike" cap="none" normalizeH="0" baseline="0" dirty="0">
                <a:ln>
                  <a:noFill/>
                </a:ln>
                <a:solidFill>
                  <a:schemeClr val="tx1"/>
                </a:solidFill>
                <a:effectLst/>
                <a:latin typeface="Arial" panose="020B0604020202020204" pitchFamily="34" charset="0"/>
              </a:rPr>
              <a:t>visual information</a:t>
            </a:r>
            <a:r>
              <a:rPr kumimoji="0" lang="en-US" altLang="en-US" sz="24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Examples:</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Film photography</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Paintings</a:t>
            </a:r>
          </a:p>
          <a:p>
            <a:pPr lvl="1" eaLnBrk="0" fontAlgn="base" hangingPunct="0">
              <a:lnSpc>
                <a:spcPct val="15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Printed photos</a:t>
            </a:r>
          </a:p>
          <a:p>
            <a:pPr eaLnBrk="0" fontAlgn="base" hangingPunct="0">
              <a:lnSpc>
                <a:spcPct val="150000"/>
              </a:lnSpc>
              <a:spcBef>
                <a:spcPct val="0"/>
              </a:spcBef>
              <a:spcAft>
                <a:spcPct val="0"/>
              </a:spcAft>
            </a:pPr>
            <a:r>
              <a:rPr lang="en-US" altLang="en-US" sz="2400" dirty="0">
                <a:latin typeface="Arial" panose="020B0604020202020204" pitchFamily="34" charset="0"/>
              </a:rPr>
              <a:t>It is n</a:t>
            </a:r>
            <a:r>
              <a:rPr kumimoji="0" lang="en-US" altLang="en-US" sz="2400" b="0" i="0" u="none" strike="noStrike" cap="none" normalizeH="0" baseline="0" dirty="0">
                <a:ln>
                  <a:noFill/>
                </a:ln>
                <a:solidFill>
                  <a:schemeClr val="tx1"/>
                </a:solidFill>
                <a:effectLst/>
                <a:latin typeface="Arial" panose="020B0604020202020204" pitchFamily="34" charset="0"/>
              </a:rPr>
              <a:t>ot made of pixels</a:t>
            </a:r>
          </a:p>
        </p:txBody>
      </p:sp>
      <p:pic>
        <p:nvPicPr>
          <p:cNvPr id="4" name="Picture 3">
            <a:extLst>
              <a:ext uri="{FF2B5EF4-FFF2-40B4-BE49-F238E27FC236}">
                <a16:creationId xmlns="" xmlns:a16="http://schemas.microsoft.com/office/drawing/2014/main" id="{CE399C99-83D8-B38A-B880-7B1637B0B9FB}"/>
              </a:ext>
            </a:extLst>
          </p:cNvPr>
          <p:cNvPicPr>
            <a:picLocks noChangeAspect="1"/>
          </p:cNvPicPr>
          <p:nvPr/>
        </p:nvPicPr>
        <p:blipFill>
          <a:blip r:embed="rId3"/>
          <a:stretch>
            <a:fillRect/>
          </a:stretch>
        </p:blipFill>
        <p:spPr>
          <a:xfrm>
            <a:off x="1412086" y="4308189"/>
            <a:ext cx="10517068" cy="2048161"/>
          </a:xfrm>
          <a:prstGeom prst="rect">
            <a:avLst/>
          </a:prstGeom>
        </p:spPr>
      </p:pic>
    </p:spTree>
    <p:extLst>
      <p:ext uri="{BB962C8B-B14F-4D97-AF65-F5344CB8AC3E}">
        <p14:creationId xmlns:p14="http://schemas.microsoft.com/office/powerpoint/2010/main" val="1370734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73A90D0-0CF2-73D2-D52A-1F2006A4F20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343717F-A52F-9BFE-71A7-02080230124B}"/>
              </a:ext>
            </a:extLst>
          </p:cNvPr>
          <p:cNvSpPr>
            <a:spLocks noGrp="1"/>
          </p:cNvSpPr>
          <p:nvPr>
            <p:ph type="title"/>
          </p:nvPr>
        </p:nvSpPr>
        <p:spPr/>
        <p:txBody>
          <a:bodyPr>
            <a:normAutofit fontScale="90000"/>
          </a:bodyPr>
          <a:lstStyle/>
          <a:p>
            <a:r>
              <a:rPr lang="en-US" dirty="0"/>
              <a:t>   </a:t>
            </a:r>
            <a:r>
              <a:rPr lang="en-US" sz="4000" dirty="0"/>
              <a:t>Converting 3D World Coordinates into 2D Image Coordinates</a:t>
            </a:r>
            <a:endParaRPr lang="en-US" dirty="0"/>
          </a:p>
        </p:txBody>
      </p:sp>
      <p:sp>
        <p:nvSpPr>
          <p:cNvPr id="5" name="Footer Placeholder 4">
            <a:extLst>
              <a:ext uri="{FF2B5EF4-FFF2-40B4-BE49-F238E27FC236}">
                <a16:creationId xmlns="" xmlns:a16="http://schemas.microsoft.com/office/drawing/2014/main" id="{5CC533AE-D273-E12B-7836-C65B59BADD2D}"/>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C2C6B051-6150-60F1-269A-BEAD76A519EF}"/>
              </a:ext>
            </a:extLst>
          </p:cNvPr>
          <p:cNvSpPr>
            <a:spLocks noGrp="1"/>
          </p:cNvSpPr>
          <p:nvPr>
            <p:ph type="sldNum" sz="quarter" idx="12"/>
          </p:nvPr>
        </p:nvSpPr>
        <p:spPr/>
        <p:txBody>
          <a:bodyPr/>
          <a:lstStyle/>
          <a:p>
            <a:fld id="{CC529A1F-6900-4D36-92AC-B7647C1D9DDB}" type="slidenum">
              <a:rPr lang="en-US" smtClean="0"/>
              <a:t>50</a:t>
            </a:fld>
            <a:endParaRPr lang="en-US" dirty="0"/>
          </a:p>
        </p:txBody>
      </p:sp>
      <p:sp>
        <p:nvSpPr>
          <p:cNvPr id="8" name="Rectangle 1">
            <a:extLst>
              <a:ext uri="{FF2B5EF4-FFF2-40B4-BE49-F238E27FC236}">
                <a16:creationId xmlns="" xmlns:a16="http://schemas.microsoft.com/office/drawing/2014/main" id="{BEADA7A4-EB15-342B-49EF-DA6FEBCB037D}"/>
              </a:ext>
            </a:extLst>
          </p:cNvPr>
          <p:cNvSpPr>
            <a:spLocks noGrp="1" noChangeArrowheads="1"/>
          </p:cNvSpPr>
          <p:nvPr>
            <p:ph idx="1"/>
          </p:nvPr>
        </p:nvSpPr>
        <p:spPr bwMode="auto">
          <a:xfrm>
            <a:off x="153759" y="2528655"/>
            <a:ext cx="1109546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1600" b="1" dirty="0">
                <a:latin typeface="Arial" panose="020B0604020202020204" pitchFamily="34" charset="0"/>
              </a:rPr>
              <a:t>Final Step</a:t>
            </a:r>
            <a:r>
              <a:rPr lang="en-US" altLang="en-US" sz="1600" dirty="0">
                <a:latin typeface="Arial" panose="020B0604020202020204" pitchFamily="34" charset="0"/>
              </a:rPr>
              <a:t>: Normalize to Get 2D Point</a:t>
            </a:r>
          </a:p>
          <a:p>
            <a:pPr eaLnBrk="0" fontAlgn="base" hangingPunct="0">
              <a:lnSpc>
                <a:spcPct val="150000"/>
              </a:lnSpc>
              <a:spcBef>
                <a:spcPct val="0"/>
              </a:spcBef>
              <a:spcAft>
                <a:spcPct val="0"/>
              </a:spcAft>
            </a:pPr>
            <a:r>
              <a:rPr lang="en-US" altLang="en-US" sz="1600" dirty="0">
                <a:latin typeface="Arial" panose="020B0604020202020204" pitchFamily="34" charset="0"/>
              </a:rPr>
              <a:t>Divide by third component (homogeneous normalization):</a:t>
            </a:r>
          </a:p>
          <a:p>
            <a:pPr eaLnBrk="0" fontAlgn="base" hangingPunct="0">
              <a:lnSpc>
                <a:spcPct val="150000"/>
              </a:lnSpc>
              <a:spcBef>
                <a:spcPct val="0"/>
              </a:spcBef>
              <a:spcAft>
                <a:spcPct val="0"/>
              </a:spcAft>
            </a:pPr>
            <a:r>
              <a:rPr lang="en-US" altLang="en-US" sz="1600" dirty="0">
                <a:latin typeface="Arial" panose="020B0604020202020204" pitchFamily="34" charset="0"/>
              </a:rPr>
              <a:t>𝑥=7200/10=720,𝑦=4000/10=400</a:t>
            </a:r>
          </a:p>
          <a:p>
            <a:pPr eaLnBrk="0" fontAlgn="base" hangingPunct="0">
              <a:lnSpc>
                <a:spcPct val="150000"/>
              </a:lnSpc>
              <a:spcBef>
                <a:spcPct val="0"/>
              </a:spcBef>
              <a:spcAft>
                <a:spcPct val="0"/>
              </a:spcAft>
            </a:pPr>
            <a:r>
              <a:rPr lang="en-US" altLang="en-US" sz="1600" b="1" dirty="0">
                <a:solidFill>
                  <a:srgbClr val="00B050"/>
                </a:solidFill>
                <a:latin typeface="Arial" panose="020B0604020202020204" pitchFamily="34" charset="0"/>
              </a:rPr>
              <a:t>Final Answer</a:t>
            </a:r>
            <a:r>
              <a:rPr lang="en-US" altLang="en-US" sz="1600" dirty="0">
                <a:latin typeface="Arial" panose="020B0604020202020204" pitchFamily="34" charset="0"/>
              </a:rPr>
              <a:t>: The 3D point (5, 2, 10) projects to 2D image coordinate: (720, 400)</a:t>
            </a:r>
          </a:p>
        </p:txBody>
      </p:sp>
    </p:spTree>
    <p:extLst>
      <p:ext uri="{BB962C8B-B14F-4D97-AF65-F5344CB8AC3E}">
        <p14:creationId xmlns:p14="http://schemas.microsoft.com/office/powerpoint/2010/main" val="1358867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73A90D0-0CF2-73D2-D52A-1F2006A4F20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343717F-A52F-9BFE-71A7-02080230124B}"/>
              </a:ext>
            </a:extLst>
          </p:cNvPr>
          <p:cNvSpPr>
            <a:spLocks noGrp="1"/>
          </p:cNvSpPr>
          <p:nvPr>
            <p:ph type="title"/>
          </p:nvPr>
        </p:nvSpPr>
        <p:spPr/>
        <p:txBody>
          <a:bodyPr>
            <a:normAutofit/>
          </a:bodyPr>
          <a:lstStyle/>
          <a:p>
            <a:r>
              <a:rPr lang="en-US" dirty="0"/>
              <a:t>   </a:t>
            </a:r>
            <a:r>
              <a:rPr lang="en-US" sz="4000" dirty="0" smtClean="0"/>
              <a:t>Assignments</a:t>
            </a:r>
            <a:endParaRPr lang="en-US" dirty="0"/>
          </a:p>
        </p:txBody>
      </p:sp>
      <p:sp>
        <p:nvSpPr>
          <p:cNvPr id="5" name="Footer Placeholder 4">
            <a:extLst>
              <a:ext uri="{FF2B5EF4-FFF2-40B4-BE49-F238E27FC236}">
                <a16:creationId xmlns="" xmlns:a16="http://schemas.microsoft.com/office/drawing/2014/main" id="{5CC533AE-D273-E12B-7836-C65B59BADD2D}"/>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C2C6B051-6150-60F1-269A-BEAD76A519EF}"/>
              </a:ext>
            </a:extLst>
          </p:cNvPr>
          <p:cNvSpPr>
            <a:spLocks noGrp="1"/>
          </p:cNvSpPr>
          <p:nvPr>
            <p:ph type="sldNum" sz="quarter" idx="12"/>
          </p:nvPr>
        </p:nvSpPr>
        <p:spPr/>
        <p:txBody>
          <a:bodyPr/>
          <a:lstStyle/>
          <a:p>
            <a:fld id="{CC529A1F-6900-4D36-92AC-B7647C1D9DDB}" type="slidenum">
              <a:rPr lang="en-US" smtClean="0"/>
              <a:t>51</a:t>
            </a:fld>
            <a:endParaRPr lang="en-US" dirty="0"/>
          </a:p>
        </p:txBody>
      </p:sp>
      <p:sp>
        <p:nvSpPr>
          <p:cNvPr id="8" name="Rectangle 1">
            <a:extLst>
              <a:ext uri="{FF2B5EF4-FFF2-40B4-BE49-F238E27FC236}">
                <a16:creationId xmlns="" xmlns:a16="http://schemas.microsoft.com/office/drawing/2014/main" id="{BEADA7A4-EB15-342B-49EF-DA6FEBCB037D}"/>
              </a:ext>
            </a:extLst>
          </p:cNvPr>
          <p:cNvSpPr>
            <a:spLocks noGrp="1" noChangeArrowheads="1"/>
          </p:cNvSpPr>
          <p:nvPr>
            <p:ph idx="1"/>
          </p:nvPr>
        </p:nvSpPr>
        <p:spPr bwMode="auto">
          <a:xfrm>
            <a:off x="153759" y="1789993"/>
            <a:ext cx="1109546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000" b="1" dirty="0" smtClean="0">
                <a:latin typeface="Arial" panose="020B0604020202020204" pitchFamily="34" charset="0"/>
              </a:rPr>
              <a:t>Assignment#01 Marks 02</a:t>
            </a:r>
          </a:p>
          <a:p>
            <a:pPr eaLnBrk="0" fontAlgn="base" hangingPunct="0">
              <a:lnSpc>
                <a:spcPct val="150000"/>
              </a:lnSpc>
              <a:spcBef>
                <a:spcPct val="0"/>
              </a:spcBef>
              <a:spcAft>
                <a:spcPct val="0"/>
              </a:spcAft>
            </a:pPr>
            <a:r>
              <a:rPr lang="en-US" altLang="en-US" sz="2000" dirty="0" smtClean="0">
                <a:latin typeface="Arial" panose="020B0604020202020204" pitchFamily="34" charset="0"/>
              </a:rPr>
              <a:t>Task 01: Create pinhole camera physical model and bring it to next class.</a:t>
            </a:r>
          </a:p>
          <a:p>
            <a:pPr eaLnBrk="0" fontAlgn="base" hangingPunct="0">
              <a:lnSpc>
                <a:spcPct val="150000"/>
              </a:lnSpc>
              <a:spcBef>
                <a:spcPct val="0"/>
              </a:spcBef>
              <a:spcAft>
                <a:spcPct val="0"/>
              </a:spcAft>
            </a:pPr>
            <a:r>
              <a:rPr lang="en-US" altLang="en-US" sz="2000" dirty="0" smtClean="0">
                <a:latin typeface="Arial" panose="020B0604020202020204" pitchFamily="34" charset="0"/>
              </a:rPr>
              <a:t>Task 02: List, full form and describe the following image formats:</a:t>
            </a:r>
          </a:p>
          <a:p>
            <a:pPr lvl="1" eaLnBrk="0" fontAlgn="base" hangingPunct="0">
              <a:lnSpc>
                <a:spcPct val="150000"/>
              </a:lnSpc>
              <a:spcBef>
                <a:spcPct val="0"/>
              </a:spcBef>
              <a:spcAft>
                <a:spcPct val="0"/>
              </a:spcAft>
            </a:pPr>
            <a:r>
              <a:rPr lang="en-US" altLang="en-US" sz="1600" dirty="0">
                <a:latin typeface="Arial" panose="020B0604020202020204" pitchFamily="34" charset="0"/>
              </a:rPr>
              <a:t>JPEG, JPG, PNG, GIF, BMP, TIFF, TIF, WEBP, HEIF, HEIC, </a:t>
            </a:r>
            <a:r>
              <a:rPr lang="en-US" altLang="en-US" sz="1600" dirty="0" smtClean="0">
                <a:latin typeface="Arial" panose="020B0604020202020204" pitchFamily="34" charset="0"/>
              </a:rPr>
              <a:t>PGM</a:t>
            </a:r>
            <a:r>
              <a:rPr lang="en-US" altLang="en-US" sz="1600" dirty="0">
                <a:latin typeface="Arial" panose="020B0604020202020204" pitchFamily="34" charset="0"/>
              </a:rPr>
              <a:t>, </a:t>
            </a:r>
            <a:r>
              <a:rPr lang="en-US" altLang="en-US" sz="1600" dirty="0" smtClean="0">
                <a:latin typeface="Arial" panose="020B0604020202020204" pitchFamily="34" charset="0"/>
              </a:rPr>
              <a:t>SVG</a:t>
            </a:r>
            <a:r>
              <a:rPr lang="en-US" altLang="en-US" sz="1600" dirty="0">
                <a:latin typeface="Arial" panose="020B0604020202020204" pitchFamily="34" charset="0"/>
              </a:rPr>
              <a:t>, AI, EPS, </a:t>
            </a:r>
            <a:r>
              <a:rPr lang="en-US" altLang="en-US" sz="1600" dirty="0" smtClean="0">
                <a:latin typeface="Arial" panose="020B0604020202020204" pitchFamily="34" charset="0"/>
              </a:rPr>
              <a:t>PDF</a:t>
            </a:r>
          </a:p>
          <a:p>
            <a:pPr eaLnBrk="0" fontAlgn="base" hangingPunct="0">
              <a:lnSpc>
                <a:spcPct val="150000"/>
              </a:lnSpc>
              <a:spcBef>
                <a:spcPct val="0"/>
              </a:spcBef>
              <a:spcAft>
                <a:spcPct val="0"/>
              </a:spcAft>
            </a:pPr>
            <a:r>
              <a:rPr lang="en-US" altLang="en-US" sz="2000" dirty="0" smtClean="0">
                <a:latin typeface="Arial" panose="020B0604020202020204" pitchFamily="34" charset="0"/>
              </a:rPr>
              <a:t>Deadline: Thursday 21</a:t>
            </a:r>
            <a:r>
              <a:rPr lang="en-US" altLang="en-US" sz="2000" baseline="30000" dirty="0" smtClean="0">
                <a:latin typeface="Arial" panose="020B0604020202020204" pitchFamily="34" charset="0"/>
              </a:rPr>
              <a:t>st</a:t>
            </a:r>
            <a:r>
              <a:rPr lang="en-US" altLang="en-US" sz="2000" dirty="0" smtClean="0">
                <a:latin typeface="Arial" panose="020B0604020202020204" pitchFamily="34" charset="0"/>
              </a:rPr>
              <a:t> August 2025 11:00 pm</a:t>
            </a:r>
          </a:p>
          <a:p>
            <a:pPr eaLnBrk="0" fontAlgn="base" hangingPunct="0">
              <a:lnSpc>
                <a:spcPct val="150000"/>
              </a:lnSpc>
              <a:spcBef>
                <a:spcPct val="0"/>
              </a:spcBef>
              <a:spcAft>
                <a:spcPct val="0"/>
              </a:spcAft>
            </a:pPr>
            <a:r>
              <a:rPr lang="en-US" altLang="en-US" sz="2000" dirty="0" smtClean="0">
                <a:solidFill>
                  <a:srgbClr val="FF0000"/>
                </a:solidFill>
                <a:latin typeface="Arial" panose="020B0604020202020204" pitchFamily="34" charset="0"/>
              </a:rPr>
              <a:t>No extension of deadline!</a:t>
            </a:r>
            <a:endParaRPr lang="en-US" altLang="en-US" sz="2000" dirty="0">
              <a:solidFill>
                <a:srgbClr val="FF0000"/>
              </a:solidFill>
              <a:latin typeface="Arial" panose="020B0604020202020204" pitchFamily="34" charset="0"/>
            </a:endParaRPr>
          </a:p>
          <a:p>
            <a:pPr lvl="1" eaLnBrk="0" fontAlgn="base" hangingPunct="0">
              <a:lnSpc>
                <a:spcPct val="150000"/>
              </a:lnSpc>
              <a:spcBef>
                <a:spcPct val="0"/>
              </a:spcBef>
              <a:spcAft>
                <a:spcPct val="0"/>
              </a:spcAft>
            </a:pPr>
            <a:endParaRPr lang="en-US" altLang="en-US" sz="1200" dirty="0">
              <a:latin typeface="Arial" panose="020B0604020202020204" pitchFamily="34" charset="0"/>
            </a:endParaRPr>
          </a:p>
        </p:txBody>
      </p:sp>
    </p:spTree>
    <p:extLst>
      <p:ext uri="{BB962C8B-B14F-4D97-AF65-F5344CB8AC3E}">
        <p14:creationId xmlns:p14="http://schemas.microsoft.com/office/powerpoint/2010/main" val="1254355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7DEC00-B1BA-4E3B-91CD-7EBD16618A8D}"/>
              </a:ext>
            </a:extLst>
          </p:cNvPr>
          <p:cNvSpPr>
            <a:spLocks noGrp="1"/>
          </p:cNvSpPr>
          <p:nvPr>
            <p:ph type="title"/>
          </p:nvPr>
        </p:nvSpPr>
        <p:spPr/>
        <p:txBody>
          <a:bodyPr/>
          <a:lstStyle/>
          <a:p>
            <a:r>
              <a:rPr lang="en-US" dirty="0"/>
              <a:t>Summary</a:t>
            </a:r>
            <a:endParaRPr lang="en-PK" dirty="0"/>
          </a:p>
        </p:txBody>
      </p:sp>
      <p:sp>
        <p:nvSpPr>
          <p:cNvPr id="3" name="Content Placeholder 2">
            <a:extLst>
              <a:ext uri="{FF2B5EF4-FFF2-40B4-BE49-F238E27FC236}">
                <a16:creationId xmlns="" xmlns:a16="http://schemas.microsoft.com/office/drawing/2014/main" id="{DD58C0BD-61AA-471D-BDEF-3140E2E1ADE2}"/>
              </a:ext>
            </a:extLst>
          </p:cNvPr>
          <p:cNvSpPr>
            <a:spLocks noGrp="1"/>
          </p:cNvSpPr>
          <p:nvPr>
            <p:ph idx="1"/>
          </p:nvPr>
        </p:nvSpPr>
        <p:spPr>
          <a:xfrm>
            <a:off x="838200" y="1409065"/>
            <a:ext cx="10515600" cy="4351338"/>
          </a:xfrm>
        </p:spPr>
        <p:txBody>
          <a:bodyPr>
            <a:noAutofit/>
          </a:bodyPr>
          <a:lstStyle/>
          <a:p>
            <a:pPr algn="just"/>
            <a:r>
              <a:rPr lang="en-US" dirty="0"/>
              <a:t>Image plane consist of 2D plane</a:t>
            </a:r>
          </a:p>
          <a:p>
            <a:pPr algn="just"/>
            <a:r>
              <a:rPr lang="en-US" sz="2800" dirty="0"/>
              <a:t>Perspective projection gives us realistic </a:t>
            </a:r>
            <a:r>
              <a:rPr lang="en-US" dirty="0"/>
              <a:t>view of real-world in 2D</a:t>
            </a:r>
          </a:p>
          <a:p>
            <a:pPr algn="just"/>
            <a:r>
              <a:rPr lang="en-US" sz="2800" dirty="0"/>
              <a:t>Image is like a function and various operations can be perfor</a:t>
            </a:r>
            <a:r>
              <a:rPr lang="en-US" dirty="0"/>
              <a:t>med on it.</a:t>
            </a:r>
          </a:p>
          <a:p>
            <a:pPr algn="just"/>
            <a:r>
              <a:rPr lang="en-US" sz="2800" dirty="0" err="1"/>
              <a:t>PinHole</a:t>
            </a:r>
            <a:r>
              <a:rPr lang="en-US" sz="2800" dirty="0"/>
              <a:t> camera is the base for all cameras even today.</a:t>
            </a:r>
          </a:p>
          <a:p>
            <a:pPr algn="just"/>
            <a:r>
              <a:rPr lang="en-US" dirty="0"/>
              <a:t>Camera </a:t>
            </a:r>
            <a:r>
              <a:rPr lang="en-US" dirty="0" err="1"/>
              <a:t>intrisics</a:t>
            </a:r>
            <a:r>
              <a:rPr lang="en-US" dirty="0"/>
              <a:t> and </a:t>
            </a:r>
            <a:r>
              <a:rPr lang="en-US" dirty="0" err="1"/>
              <a:t>extrinics</a:t>
            </a:r>
            <a:r>
              <a:rPr lang="en-US" dirty="0"/>
              <a:t> play a vital role in 3D reconstruction.</a:t>
            </a:r>
            <a:endParaRPr lang="en-US" sz="2800" dirty="0"/>
          </a:p>
          <a:p>
            <a:endParaRPr lang="en-PK" dirty="0"/>
          </a:p>
        </p:txBody>
      </p:sp>
      <p:sp>
        <p:nvSpPr>
          <p:cNvPr id="4" name="Footer Placeholder 3">
            <a:extLst>
              <a:ext uri="{FF2B5EF4-FFF2-40B4-BE49-F238E27FC236}">
                <a16:creationId xmlns="" xmlns:a16="http://schemas.microsoft.com/office/drawing/2014/main" id="{A4696843-DAFE-455B-9483-7C5DA25A05C8}"/>
              </a:ext>
            </a:extLst>
          </p:cNvPr>
          <p:cNvSpPr>
            <a:spLocks noGrp="1"/>
          </p:cNvSpPr>
          <p:nvPr>
            <p:ph type="ftr" sz="quarter" idx="11"/>
          </p:nvPr>
        </p:nvSpPr>
        <p:spPr/>
        <p:txBody>
          <a:bodyPr/>
          <a:lstStyle/>
          <a:p>
            <a:r>
              <a:rPr lang="en-US" smtClean="0"/>
              <a:t>Computer Vision</a:t>
            </a:r>
            <a:endParaRPr lang="en-GB" dirty="0"/>
          </a:p>
        </p:txBody>
      </p:sp>
      <p:sp>
        <p:nvSpPr>
          <p:cNvPr id="5" name="Slide Number Placeholder 4">
            <a:extLst>
              <a:ext uri="{FF2B5EF4-FFF2-40B4-BE49-F238E27FC236}">
                <a16:creationId xmlns="" xmlns:a16="http://schemas.microsoft.com/office/drawing/2014/main" id="{86795353-171C-436F-B5B4-7C1493F34D84}"/>
              </a:ext>
            </a:extLst>
          </p:cNvPr>
          <p:cNvSpPr>
            <a:spLocks noGrp="1"/>
          </p:cNvSpPr>
          <p:nvPr>
            <p:ph type="sldNum" sz="quarter" idx="12"/>
          </p:nvPr>
        </p:nvSpPr>
        <p:spPr/>
        <p:txBody>
          <a:bodyPr/>
          <a:lstStyle/>
          <a:p>
            <a:fld id="{1BEB7A16-2A17-4549-A1D9-B9B2F7AEB8FC}" type="slidenum">
              <a:rPr lang="en-GB" smtClean="0"/>
              <a:t>52</a:t>
            </a:fld>
            <a:endParaRPr lang="en-GB"/>
          </a:p>
        </p:txBody>
      </p:sp>
    </p:spTree>
    <p:extLst>
      <p:ext uri="{BB962C8B-B14F-4D97-AF65-F5344CB8AC3E}">
        <p14:creationId xmlns:p14="http://schemas.microsoft.com/office/powerpoint/2010/main" val="179922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50E2DF7-1824-7076-EBE6-8878D684462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F80A0CA-2273-959A-C1E0-80BD53790558}"/>
              </a:ext>
            </a:extLst>
          </p:cNvPr>
          <p:cNvSpPr>
            <a:spLocks noGrp="1"/>
          </p:cNvSpPr>
          <p:nvPr>
            <p:ph type="title"/>
          </p:nvPr>
        </p:nvSpPr>
        <p:spPr/>
        <p:txBody>
          <a:bodyPr/>
          <a:lstStyle/>
          <a:p>
            <a:r>
              <a:rPr lang="en-US" dirty="0"/>
              <a:t>    Digital image</a:t>
            </a:r>
          </a:p>
        </p:txBody>
      </p:sp>
      <p:sp>
        <p:nvSpPr>
          <p:cNvPr id="5" name="Footer Placeholder 4">
            <a:extLst>
              <a:ext uri="{FF2B5EF4-FFF2-40B4-BE49-F238E27FC236}">
                <a16:creationId xmlns="" xmlns:a16="http://schemas.microsoft.com/office/drawing/2014/main" id="{A05C9E29-937C-878E-BA0A-021DDA6548EB}"/>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6807F243-37B2-0D44-3444-7CF1EC1D74F5}"/>
              </a:ext>
            </a:extLst>
          </p:cNvPr>
          <p:cNvSpPr>
            <a:spLocks noGrp="1"/>
          </p:cNvSpPr>
          <p:nvPr>
            <p:ph type="sldNum" sz="quarter" idx="12"/>
          </p:nvPr>
        </p:nvSpPr>
        <p:spPr/>
        <p:txBody>
          <a:bodyPr/>
          <a:lstStyle/>
          <a:p>
            <a:fld id="{CC529A1F-6900-4D36-92AC-B7647C1D9DDB}" type="slidenum">
              <a:rPr lang="en-US" smtClean="0"/>
              <a:t>6</a:t>
            </a:fld>
            <a:endParaRPr lang="en-US"/>
          </a:p>
        </p:txBody>
      </p:sp>
      <p:sp>
        <p:nvSpPr>
          <p:cNvPr id="8" name="Rectangle 1">
            <a:extLst>
              <a:ext uri="{FF2B5EF4-FFF2-40B4-BE49-F238E27FC236}">
                <a16:creationId xmlns="" xmlns:a16="http://schemas.microsoft.com/office/drawing/2014/main" id="{39D76DC8-EF35-0158-70E4-CBB0D771C3E2}"/>
              </a:ext>
            </a:extLst>
          </p:cNvPr>
          <p:cNvSpPr>
            <a:spLocks noGrp="1" noChangeArrowheads="1"/>
          </p:cNvSpPr>
          <p:nvPr>
            <p:ph idx="1"/>
          </p:nvPr>
        </p:nvSpPr>
        <p:spPr bwMode="auto">
          <a:xfrm>
            <a:off x="255997" y="1313128"/>
            <a:ext cx="1132640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b="1" dirty="0">
                <a:latin typeface="Arial" panose="020B0604020202020204" pitchFamily="34" charset="0"/>
              </a:rPr>
              <a:t>Digital images </a:t>
            </a:r>
            <a:r>
              <a:rPr lang="en-US" altLang="en-US" sz="2400" dirty="0">
                <a:latin typeface="Arial" panose="020B0604020202020204" pitchFamily="34" charset="0"/>
              </a:rPr>
              <a:t>are made of </a:t>
            </a:r>
            <a:r>
              <a:rPr lang="en-US" altLang="en-US" sz="2400" b="1" dirty="0">
                <a:latin typeface="Arial" panose="020B0604020202020204" pitchFamily="34" charset="0"/>
              </a:rPr>
              <a:t>pixels</a:t>
            </a:r>
            <a:r>
              <a:rPr lang="en-US" altLang="en-US" sz="2400" dirty="0">
                <a:latin typeface="Arial" panose="020B0604020202020204" pitchFamily="34" charset="0"/>
              </a:rPr>
              <a:t> (tiny color squares called </a:t>
            </a:r>
            <a:r>
              <a:rPr lang="en-US" altLang="en-US" sz="2400" b="1" dirty="0">
                <a:latin typeface="Arial" panose="020B0604020202020204" pitchFamily="34" charset="0"/>
              </a:rPr>
              <a:t>picture elements</a:t>
            </a:r>
            <a:r>
              <a:rPr lang="en-US" altLang="en-US" sz="2400" dirty="0">
                <a:latin typeface="Arial" panose="020B0604020202020204" pitchFamily="34" charset="0"/>
              </a:rPr>
              <a:t>)</a:t>
            </a:r>
          </a:p>
          <a:p>
            <a:pPr eaLnBrk="0" fontAlgn="base" hangingPunct="0">
              <a:lnSpc>
                <a:spcPct val="150000"/>
              </a:lnSpc>
              <a:spcBef>
                <a:spcPct val="0"/>
              </a:spcBef>
              <a:spcAft>
                <a:spcPct val="0"/>
              </a:spcAft>
            </a:pPr>
            <a:r>
              <a:rPr lang="en-US" altLang="en-US" sz="2400" dirty="0">
                <a:latin typeface="Arial" panose="020B0604020202020204" pitchFamily="34" charset="0"/>
              </a:rPr>
              <a:t>Stored in </a:t>
            </a:r>
            <a:r>
              <a:rPr lang="en-US" altLang="en-US" sz="2400" b="1" dirty="0">
                <a:latin typeface="Arial" panose="020B0604020202020204" pitchFamily="34" charset="0"/>
              </a:rPr>
              <a:t>rows and columns</a:t>
            </a:r>
            <a:r>
              <a:rPr lang="en-US" altLang="en-US" sz="2400" dirty="0">
                <a:latin typeface="Arial" panose="020B0604020202020204" pitchFamily="34" charset="0"/>
              </a:rPr>
              <a:t> like a </a:t>
            </a:r>
            <a:r>
              <a:rPr lang="en-US" altLang="en-US" sz="2400" b="1" dirty="0">
                <a:latin typeface="Arial" panose="020B0604020202020204" pitchFamily="34" charset="0"/>
              </a:rPr>
              <a:t>matrix</a:t>
            </a:r>
          </a:p>
          <a:p>
            <a:pPr eaLnBrk="0" fontAlgn="base" hangingPunct="0">
              <a:lnSpc>
                <a:spcPct val="150000"/>
              </a:lnSpc>
              <a:spcBef>
                <a:spcPct val="0"/>
              </a:spcBef>
              <a:spcAft>
                <a:spcPct val="0"/>
              </a:spcAft>
            </a:pPr>
            <a:r>
              <a:rPr lang="en-US" altLang="en-US" sz="2400" dirty="0">
                <a:latin typeface="Arial" panose="020B0604020202020204" pitchFamily="34" charset="0"/>
              </a:rPr>
              <a:t>Resolution = number of pixels (e.g. 1920x1080)</a:t>
            </a:r>
          </a:p>
        </p:txBody>
      </p:sp>
      <p:pic>
        <p:nvPicPr>
          <p:cNvPr id="9" name="Picture 8">
            <a:extLst>
              <a:ext uri="{FF2B5EF4-FFF2-40B4-BE49-F238E27FC236}">
                <a16:creationId xmlns="" xmlns:a16="http://schemas.microsoft.com/office/drawing/2014/main" id="{B3C7BDC7-0665-9226-3754-13E326B18046}"/>
              </a:ext>
            </a:extLst>
          </p:cNvPr>
          <p:cNvPicPr>
            <a:picLocks noChangeAspect="1"/>
          </p:cNvPicPr>
          <p:nvPr/>
        </p:nvPicPr>
        <p:blipFill>
          <a:blip r:embed="rId2"/>
          <a:stretch>
            <a:fillRect/>
          </a:stretch>
        </p:blipFill>
        <p:spPr>
          <a:xfrm>
            <a:off x="7816921" y="3146192"/>
            <a:ext cx="3200400" cy="2867025"/>
          </a:xfrm>
          <a:prstGeom prst="rect">
            <a:avLst/>
          </a:prstGeom>
        </p:spPr>
      </p:pic>
      <p:pic>
        <p:nvPicPr>
          <p:cNvPr id="11" name="Picture 10">
            <a:extLst>
              <a:ext uri="{FF2B5EF4-FFF2-40B4-BE49-F238E27FC236}">
                <a16:creationId xmlns="" xmlns:a16="http://schemas.microsoft.com/office/drawing/2014/main" id="{566A6C18-A841-17A4-B65B-E90D3C39BD7C}"/>
              </a:ext>
            </a:extLst>
          </p:cNvPr>
          <p:cNvPicPr>
            <a:picLocks noChangeAspect="1"/>
          </p:cNvPicPr>
          <p:nvPr/>
        </p:nvPicPr>
        <p:blipFill>
          <a:blip r:embed="rId3"/>
          <a:stretch>
            <a:fillRect/>
          </a:stretch>
        </p:blipFill>
        <p:spPr>
          <a:xfrm>
            <a:off x="550523" y="3228205"/>
            <a:ext cx="6976153" cy="2866094"/>
          </a:xfrm>
          <a:prstGeom prst="rect">
            <a:avLst/>
          </a:prstGeom>
        </p:spPr>
      </p:pic>
    </p:spTree>
    <p:extLst>
      <p:ext uri="{BB962C8B-B14F-4D97-AF65-F5344CB8AC3E}">
        <p14:creationId xmlns:p14="http://schemas.microsoft.com/office/powerpoint/2010/main" val="131985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A70E14B-9677-D87D-3B09-1CB36E824B9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0012066-CD63-F36A-2C13-45EF81EECE81}"/>
              </a:ext>
            </a:extLst>
          </p:cNvPr>
          <p:cNvSpPr>
            <a:spLocks noGrp="1"/>
          </p:cNvSpPr>
          <p:nvPr>
            <p:ph type="title"/>
          </p:nvPr>
        </p:nvSpPr>
        <p:spPr/>
        <p:txBody>
          <a:bodyPr/>
          <a:lstStyle/>
          <a:p>
            <a:r>
              <a:rPr lang="en-US" dirty="0"/>
              <a:t>    Types of images</a:t>
            </a:r>
          </a:p>
        </p:txBody>
      </p:sp>
      <p:sp>
        <p:nvSpPr>
          <p:cNvPr id="5" name="Footer Placeholder 4">
            <a:extLst>
              <a:ext uri="{FF2B5EF4-FFF2-40B4-BE49-F238E27FC236}">
                <a16:creationId xmlns="" xmlns:a16="http://schemas.microsoft.com/office/drawing/2014/main" id="{F39AB053-3A7F-603B-42F7-E94FB9C140EA}"/>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7CB72252-5324-2292-C817-A5A944A9C11F}"/>
              </a:ext>
            </a:extLst>
          </p:cNvPr>
          <p:cNvSpPr>
            <a:spLocks noGrp="1"/>
          </p:cNvSpPr>
          <p:nvPr>
            <p:ph type="sldNum" sz="quarter" idx="12"/>
          </p:nvPr>
        </p:nvSpPr>
        <p:spPr/>
        <p:txBody>
          <a:bodyPr/>
          <a:lstStyle/>
          <a:p>
            <a:fld id="{CC529A1F-6900-4D36-92AC-B7647C1D9DDB}" type="slidenum">
              <a:rPr lang="en-US" smtClean="0"/>
              <a:t>7</a:t>
            </a:fld>
            <a:endParaRPr lang="en-US"/>
          </a:p>
        </p:txBody>
      </p:sp>
      <p:sp>
        <p:nvSpPr>
          <p:cNvPr id="8" name="Rectangle 1">
            <a:extLst>
              <a:ext uri="{FF2B5EF4-FFF2-40B4-BE49-F238E27FC236}">
                <a16:creationId xmlns="" xmlns:a16="http://schemas.microsoft.com/office/drawing/2014/main" id="{50347193-C2C8-3673-D539-FD72322BAEE4}"/>
              </a:ext>
            </a:extLst>
          </p:cNvPr>
          <p:cNvSpPr>
            <a:spLocks noGrp="1" noChangeArrowheads="1"/>
          </p:cNvSpPr>
          <p:nvPr>
            <p:ph idx="1"/>
          </p:nvPr>
        </p:nvSpPr>
        <p:spPr bwMode="auto">
          <a:xfrm>
            <a:off x="232023" y="1369619"/>
            <a:ext cx="1132640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Following are the main types of images:</a:t>
            </a:r>
          </a:p>
          <a:p>
            <a:pPr lvl="1" eaLnBrk="0" fontAlgn="base" hangingPunct="0">
              <a:lnSpc>
                <a:spcPct val="150000"/>
              </a:lnSpc>
              <a:spcBef>
                <a:spcPct val="0"/>
              </a:spcBef>
              <a:spcAft>
                <a:spcPct val="0"/>
              </a:spcAft>
            </a:pPr>
            <a:r>
              <a:rPr lang="en-US" altLang="en-US" sz="2000" b="1" dirty="0">
                <a:latin typeface="Arial" panose="020B0604020202020204" pitchFamily="34" charset="0"/>
              </a:rPr>
              <a:t>Binary</a:t>
            </a:r>
            <a:r>
              <a:rPr lang="en-US" altLang="en-US" sz="2000" dirty="0">
                <a:latin typeface="Arial" panose="020B0604020202020204" pitchFamily="34" charset="0"/>
              </a:rPr>
              <a:t> – only black and white</a:t>
            </a:r>
          </a:p>
          <a:p>
            <a:pPr lvl="1" eaLnBrk="0" fontAlgn="base" hangingPunct="0">
              <a:lnSpc>
                <a:spcPct val="150000"/>
              </a:lnSpc>
              <a:spcBef>
                <a:spcPct val="0"/>
              </a:spcBef>
              <a:spcAft>
                <a:spcPct val="0"/>
              </a:spcAft>
            </a:pPr>
            <a:r>
              <a:rPr kumimoji="0" lang="en-US" altLang="en-US" sz="2000" b="1" i="0" u="none" strike="noStrike" cap="none" normalizeH="0" baseline="0" dirty="0" smtClean="0">
                <a:ln>
                  <a:noFill/>
                </a:ln>
                <a:solidFill>
                  <a:schemeClr val="tx1"/>
                </a:solidFill>
                <a:effectLst/>
                <a:latin typeface="Arial" panose="020B0604020202020204" pitchFamily="34" charset="0"/>
              </a:rPr>
              <a:t>Grayscale</a:t>
            </a:r>
            <a:r>
              <a:rPr kumimoji="0" lang="en-US" altLang="en-US" sz="2000" b="0" i="0" u="none" strike="noStrike" cap="none" normalizeH="0" baseline="0" dirty="0" smtClean="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 shades from black to white</a:t>
            </a:r>
          </a:p>
          <a:p>
            <a:pPr lvl="1"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Color (RGB) </a:t>
            </a:r>
            <a:r>
              <a:rPr kumimoji="0" lang="en-US" altLang="en-US" sz="2000" b="0" i="0" u="none" strike="noStrike" cap="none" normalizeH="0" baseline="0" dirty="0">
                <a:ln>
                  <a:noFill/>
                </a:ln>
                <a:solidFill>
                  <a:schemeClr val="tx1"/>
                </a:solidFill>
                <a:effectLst/>
                <a:latin typeface="Arial" panose="020B0604020202020204" pitchFamily="34" charset="0"/>
              </a:rPr>
              <a:t>– pixels have Red, Green, Blue </a:t>
            </a:r>
            <a:r>
              <a:rPr kumimoji="0" lang="en-US" altLang="en-US" sz="2000" b="0" i="0" u="none" strike="noStrike" cap="none" normalizeH="0" baseline="0" dirty="0" smtClean="0">
                <a:ln>
                  <a:noFill/>
                </a:ln>
                <a:solidFill>
                  <a:schemeClr val="tx1"/>
                </a:solidFill>
                <a:effectLst/>
                <a:latin typeface="Arial" panose="020B0604020202020204" pitchFamily="34" charset="0"/>
              </a:rPr>
              <a:t>values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85F9B4EA-19A0-16D8-F55D-1A038D82FED0}"/>
              </a:ext>
            </a:extLst>
          </p:cNvPr>
          <p:cNvPicPr>
            <a:picLocks noChangeAspect="1"/>
          </p:cNvPicPr>
          <p:nvPr/>
        </p:nvPicPr>
        <p:blipFill>
          <a:blip r:embed="rId2"/>
          <a:stretch>
            <a:fillRect/>
          </a:stretch>
        </p:blipFill>
        <p:spPr>
          <a:xfrm>
            <a:off x="2499183" y="3505204"/>
            <a:ext cx="7193633" cy="2819684"/>
          </a:xfrm>
          <a:prstGeom prst="rect">
            <a:avLst/>
          </a:prstGeom>
        </p:spPr>
      </p:pic>
    </p:spTree>
    <p:extLst>
      <p:ext uri="{BB962C8B-B14F-4D97-AF65-F5344CB8AC3E}">
        <p14:creationId xmlns:p14="http://schemas.microsoft.com/office/powerpoint/2010/main" val="48087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0AC7E0E-EA9C-E921-E915-40FF809F7E7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350277E-12CB-9A2B-8243-4AD59E0442F0}"/>
              </a:ext>
            </a:extLst>
          </p:cNvPr>
          <p:cNvSpPr>
            <a:spLocks noGrp="1"/>
          </p:cNvSpPr>
          <p:nvPr>
            <p:ph type="title"/>
          </p:nvPr>
        </p:nvSpPr>
        <p:spPr/>
        <p:txBody>
          <a:bodyPr/>
          <a:lstStyle/>
          <a:p>
            <a:r>
              <a:rPr lang="en-US" dirty="0"/>
              <a:t>    Types of images</a:t>
            </a:r>
          </a:p>
        </p:txBody>
      </p:sp>
      <p:sp>
        <p:nvSpPr>
          <p:cNvPr id="5" name="Footer Placeholder 4">
            <a:extLst>
              <a:ext uri="{FF2B5EF4-FFF2-40B4-BE49-F238E27FC236}">
                <a16:creationId xmlns="" xmlns:a16="http://schemas.microsoft.com/office/drawing/2014/main" id="{361FECF1-8DFD-9ECF-457D-4A38DBAA3E56}"/>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38A0BFDB-26A4-7C47-4337-FA2AA0FA80D1}"/>
              </a:ext>
            </a:extLst>
          </p:cNvPr>
          <p:cNvSpPr>
            <a:spLocks noGrp="1"/>
          </p:cNvSpPr>
          <p:nvPr>
            <p:ph type="sldNum" sz="quarter" idx="12"/>
          </p:nvPr>
        </p:nvSpPr>
        <p:spPr/>
        <p:txBody>
          <a:bodyPr/>
          <a:lstStyle/>
          <a:p>
            <a:fld id="{CC529A1F-6900-4D36-92AC-B7647C1D9DDB}" type="slidenum">
              <a:rPr lang="en-US" smtClean="0"/>
              <a:t>8</a:t>
            </a:fld>
            <a:endParaRPr lang="en-US"/>
          </a:p>
        </p:txBody>
      </p:sp>
      <p:sp>
        <p:nvSpPr>
          <p:cNvPr id="8" name="Rectangle 1">
            <a:extLst>
              <a:ext uri="{FF2B5EF4-FFF2-40B4-BE49-F238E27FC236}">
                <a16:creationId xmlns="" xmlns:a16="http://schemas.microsoft.com/office/drawing/2014/main" id="{495457FD-9856-123F-18B4-597385D4967A}"/>
              </a:ext>
            </a:extLst>
          </p:cNvPr>
          <p:cNvSpPr>
            <a:spLocks noGrp="1" noChangeArrowheads="1"/>
          </p:cNvSpPr>
          <p:nvPr>
            <p:ph idx="1"/>
          </p:nvPr>
        </p:nvSpPr>
        <p:spPr bwMode="auto">
          <a:xfrm>
            <a:off x="232023" y="2062117"/>
            <a:ext cx="113264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Can </a:t>
            </a:r>
            <a:r>
              <a:rPr lang="en-US" altLang="en-US" sz="2400" b="1" dirty="0">
                <a:latin typeface="Arial" panose="020B0604020202020204" pitchFamily="34" charset="0"/>
              </a:rPr>
              <a:t>guess the name </a:t>
            </a:r>
            <a:r>
              <a:rPr lang="en-US" altLang="en-US" sz="2400" dirty="0">
                <a:latin typeface="Arial" panose="020B0604020202020204" pitchFamily="34" charset="0"/>
              </a:rPr>
              <a:t>of this women in the picture and </a:t>
            </a:r>
            <a:r>
              <a:rPr lang="en-US" altLang="en-US" sz="2400" b="1" dirty="0">
                <a:latin typeface="Arial" panose="020B0604020202020204" pitchFamily="34" charset="0"/>
              </a:rPr>
              <a:t>her current age</a:t>
            </a:r>
            <a:r>
              <a:rPr lang="en-US" altLang="en-US" sz="2400" dirty="0">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2093E467-D58C-7022-95E7-C483984AA4BE}"/>
              </a:ext>
            </a:extLst>
          </p:cNvPr>
          <p:cNvPicPr>
            <a:picLocks noChangeAspect="1"/>
          </p:cNvPicPr>
          <p:nvPr/>
        </p:nvPicPr>
        <p:blipFill>
          <a:blip r:embed="rId2"/>
          <a:stretch>
            <a:fillRect/>
          </a:stretch>
        </p:blipFill>
        <p:spPr>
          <a:xfrm>
            <a:off x="2499183" y="3505204"/>
            <a:ext cx="7193633" cy="2819684"/>
          </a:xfrm>
          <a:prstGeom prst="rect">
            <a:avLst/>
          </a:prstGeom>
        </p:spPr>
      </p:pic>
    </p:spTree>
    <p:extLst>
      <p:ext uri="{BB962C8B-B14F-4D97-AF65-F5344CB8AC3E}">
        <p14:creationId xmlns:p14="http://schemas.microsoft.com/office/powerpoint/2010/main" val="31965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CCE9289-4B7B-CE92-B793-DEE33F66463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C60239C-B07A-5B8E-DBD1-7DD837C2A753}"/>
              </a:ext>
            </a:extLst>
          </p:cNvPr>
          <p:cNvSpPr>
            <a:spLocks noGrp="1"/>
          </p:cNvSpPr>
          <p:nvPr>
            <p:ph type="title"/>
          </p:nvPr>
        </p:nvSpPr>
        <p:spPr/>
        <p:txBody>
          <a:bodyPr/>
          <a:lstStyle/>
          <a:p>
            <a:r>
              <a:rPr lang="en-US" dirty="0"/>
              <a:t>    Types of images</a:t>
            </a:r>
          </a:p>
        </p:txBody>
      </p:sp>
      <p:sp>
        <p:nvSpPr>
          <p:cNvPr id="5" name="Footer Placeholder 4">
            <a:extLst>
              <a:ext uri="{FF2B5EF4-FFF2-40B4-BE49-F238E27FC236}">
                <a16:creationId xmlns="" xmlns:a16="http://schemas.microsoft.com/office/drawing/2014/main" id="{B26A0B22-8E04-7824-868E-91BCC920D487}"/>
              </a:ext>
            </a:extLst>
          </p:cNvPr>
          <p:cNvSpPr>
            <a:spLocks noGrp="1"/>
          </p:cNvSpPr>
          <p:nvPr>
            <p:ph type="ftr" sz="quarter" idx="11"/>
          </p:nvPr>
        </p:nvSpPr>
        <p:spPr/>
        <p:txBody>
          <a:bodyPr/>
          <a:lstStyle/>
          <a:p>
            <a:r>
              <a:rPr lang="en-US" smtClean="0"/>
              <a:t>Computer Vision</a:t>
            </a:r>
            <a:endParaRPr lang="en-US" dirty="0"/>
          </a:p>
        </p:txBody>
      </p:sp>
      <p:sp>
        <p:nvSpPr>
          <p:cNvPr id="6" name="Slide Number Placeholder 5">
            <a:extLst>
              <a:ext uri="{FF2B5EF4-FFF2-40B4-BE49-F238E27FC236}">
                <a16:creationId xmlns="" xmlns:a16="http://schemas.microsoft.com/office/drawing/2014/main" id="{A2736909-6FF4-FA3C-8018-4D1D3D4F1AD5}"/>
              </a:ext>
            </a:extLst>
          </p:cNvPr>
          <p:cNvSpPr>
            <a:spLocks noGrp="1"/>
          </p:cNvSpPr>
          <p:nvPr>
            <p:ph type="sldNum" sz="quarter" idx="12"/>
          </p:nvPr>
        </p:nvSpPr>
        <p:spPr/>
        <p:txBody>
          <a:bodyPr/>
          <a:lstStyle/>
          <a:p>
            <a:fld id="{CC529A1F-6900-4D36-92AC-B7647C1D9DDB}" type="slidenum">
              <a:rPr lang="en-US" smtClean="0"/>
              <a:t>9</a:t>
            </a:fld>
            <a:endParaRPr lang="en-US"/>
          </a:p>
        </p:txBody>
      </p:sp>
      <p:sp>
        <p:nvSpPr>
          <p:cNvPr id="8" name="Rectangle 1">
            <a:extLst>
              <a:ext uri="{FF2B5EF4-FFF2-40B4-BE49-F238E27FC236}">
                <a16:creationId xmlns="" xmlns:a16="http://schemas.microsoft.com/office/drawing/2014/main" id="{A1905D14-67F7-572C-F7D7-DF51A1E79D25}"/>
              </a:ext>
            </a:extLst>
          </p:cNvPr>
          <p:cNvSpPr>
            <a:spLocks noGrp="1" noChangeArrowheads="1"/>
          </p:cNvSpPr>
          <p:nvPr>
            <p:ph idx="1"/>
          </p:nvPr>
        </p:nvSpPr>
        <p:spPr bwMode="auto">
          <a:xfrm>
            <a:off x="232023" y="2096357"/>
            <a:ext cx="11326403"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2400" dirty="0">
                <a:latin typeface="Arial" panose="020B0604020202020204" pitchFamily="34" charset="0"/>
              </a:rPr>
              <a:t>Current Lena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BC431B9C-8C8F-E732-58C1-518D8774E368}"/>
              </a:ext>
            </a:extLst>
          </p:cNvPr>
          <p:cNvPicPr>
            <a:picLocks noChangeAspect="1"/>
          </p:cNvPicPr>
          <p:nvPr/>
        </p:nvPicPr>
        <p:blipFill>
          <a:blip r:embed="rId2"/>
          <a:stretch>
            <a:fillRect/>
          </a:stretch>
        </p:blipFill>
        <p:spPr>
          <a:xfrm>
            <a:off x="2861567" y="1331894"/>
            <a:ext cx="7111215" cy="4563496"/>
          </a:xfrm>
          <a:prstGeom prst="rect">
            <a:avLst/>
          </a:prstGeom>
        </p:spPr>
      </p:pic>
    </p:spTree>
    <p:extLst>
      <p:ext uri="{BB962C8B-B14F-4D97-AF65-F5344CB8AC3E}">
        <p14:creationId xmlns:p14="http://schemas.microsoft.com/office/powerpoint/2010/main" val="2601756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8987</TotalTime>
  <Words>2547</Words>
  <Application>Microsoft Office PowerPoint</Application>
  <PresentationFormat>Widescreen</PresentationFormat>
  <Paragraphs>437</Paragraphs>
  <Slides>52</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宋体</vt:lpstr>
      <vt:lpstr>Arial</vt:lpstr>
      <vt:lpstr>Calibri</vt:lpstr>
      <vt:lpstr>Calibri Light</vt:lpstr>
      <vt:lpstr>Cambria Math</vt:lpstr>
      <vt:lpstr>Office Theme</vt:lpstr>
      <vt:lpstr>Computer Vision BS (CS) Elective</vt:lpstr>
      <vt:lpstr>Unit 01  Week 01 Traditional Computer Vision</vt:lpstr>
      <vt:lpstr>Contents</vt:lpstr>
      <vt:lpstr>    What is an image</vt:lpstr>
      <vt:lpstr>    What is an analog image</vt:lpstr>
      <vt:lpstr>    Digital image</vt:lpstr>
      <vt:lpstr>    Types of images</vt:lpstr>
      <vt:lpstr>    Types of images</vt:lpstr>
      <vt:lpstr>    Types of images</vt:lpstr>
      <vt:lpstr>    Image dimension and size</vt:lpstr>
      <vt:lpstr>    Image dimension and size</vt:lpstr>
      <vt:lpstr>    How computer see images</vt:lpstr>
      <vt:lpstr>    Image as a function</vt:lpstr>
      <vt:lpstr>    Image as a function</vt:lpstr>
      <vt:lpstr>    Image as a function</vt:lpstr>
      <vt:lpstr>    Perspective Projection of an image</vt:lpstr>
      <vt:lpstr>    Perspective Projection of an image</vt:lpstr>
      <vt:lpstr>    Perspective Projection of an image</vt:lpstr>
      <vt:lpstr>    Perspective Projection of an image</vt:lpstr>
      <vt:lpstr>    Component of Perspective Projection</vt:lpstr>
      <vt:lpstr>    Component of Perspective Projection</vt:lpstr>
      <vt:lpstr>    Component of Perspective Projection</vt:lpstr>
      <vt:lpstr>    Component of Perspective Projection</vt:lpstr>
      <vt:lpstr>    Component of Perspective Projection</vt:lpstr>
      <vt:lpstr>    Orthographic Projections of objects</vt:lpstr>
      <vt:lpstr>    Orthographic Projections of objects</vt:lpstr>
      <vt:lpstr>    Orthographic Projections of objects</vt:lpstr>
      <vt:lpstr>    Orthographic Projections of objects</vt:lpstr>
      <vt:lpstr>    Pinhole Camera</vt:lpstr>
      <vt:lpstr>    Pinhole Camera</vt:lpstr>
      <vt:lpstr>    Pinhole Camera (How it works)</vt:lpstr>
      <vt:lpstr>    Pinhole Camera (How it works)</vt:lpstr>
      <vt:lpstr>    Analogue Camera</vt:lpstr>
      <vt:lpstr>    Analogue Camera</vt:lpstr>
      <vt:lpstr>    Analogue Camera</vt:lpstr>
      <vt:lpstr>   Digital Camera</vt:lpstr>
      <vt:lpstr>   Camera Intrinsics and Extrinsics</vt:lpstr>
      <vt:lpstr>   Camera Intrinsics and Extrinsics</vt:lpstr>
      <vt:lpstr>   Camera Intrinsics and Extrinsics</vt:lpstr>
      <vt:lpstr>   Camera Intrinsics and Extrinsics</vt:lpstr>
      <vt:lpstr>   Camera Intrinsics and Extrinsics</vt:lpstr>
      <vt:lpstr>   Converting 3D World Coordinates into 2D Image Coordinates</vt:lpstr>
      <vt:lpstr>   Converting 3D World Coordinates into 2D Image Coordinates</vt:lpstr>
      <vt:lpstr>   Converting 3D World Coordinates into 2D Image Coordinates</vt:lpstr>
      <vt:lpstr>   Converting 3D World Coordinates into 2D Image Coordinates</vt:lpstr>
      <vt:lpstr>   Converting 3D World Coordinates into 2D Image Coordinates</vt:lpstr>
      <vt:lpstr>   Converting 3D World Coordinates into 2D Image Coordinates</vt:lpstr>
      <vt:lpstr>   Converting 3D World Coordinates into 2D Image Coordinates</vt:lpstr>
      <vt:lpstr>   Converting 3D World Coordinates into 2D Image Coordinates</vt:lpstr>
      <vt:lpstr>   Converting 3D World Coordinates into 2D Image Coordinates</vt:lpstr>
      <vt:lpstr>   Assignments</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Extraction and Selection based ANFIS interpolation and its application</dc:title>
  <dc:creator>Microsoft account</dc:creator>
  <cp:lastModifiedBy>Microsoft account</cp:lastModifiedBy>
  <cp:revision>1197</cp:revision>
  <dcterms:created xsi:type="dcterms:W3CDTF">2023-04-07T16:08:55Z</dcterms:created>
  <dcterms:modified xsi:type="dcterms:W3CDTF">2026-01-13T08:17:45Z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2dfecbd-fc97-4e8a-a9cd-19ed496c406e_Enabled">
    <vt:lpwstr>true</vt:lpwstr>
  </property>
  <property fmtid="{D5CDD505-2E9C-101B-9397-08002B2CF9AE}" pid="3" name="MSIP_Label_f2dfecbd-fc97-4e8a-a9cd-19ed496c406e_SetDate">
    <vt:lpwstr>2023-04-28T22:08:50Z</vt:lpwstr>
  </property>
  <property fmtid="{D5CDD505-2E9C-101B-9397-08002B2CF9AE}" pid="4" name="MSIP_Label_f2dfecbd-fc97-4e8a-a9cd-19ed496c406e_Method">
    <vt:lpwstr>Standard</vt:lpwstr>
  </property>
  <property fmtid="{D5CDD505-2E9C-101B-9397-08002B2CF9AE}" pid="5" name="MSIP_Label_f2dfecbd-fc97-4e8a-a9cd-19ed496c406e_Name">
    <vt:lpwstr>defa4170-0d19-0005-0004-bc88714345d2</vt:lpwstr>
  </property>
  <property fmtid="{D5CDD505-2E9C-101B-9397-08002B2CF9AE}" pid="6" name="MSIP_Label_f2dfecbd-fc97-4e8a-a9cd-19ed496c406e_SiteId">
    <vt:lpwstr>d47b090e-3f5a-4ca0-84d0-9f89d269f175</vt:lpwstr>
  </property>
  <property fmtid="{D5CDD505-2E9C-101B-9397-08002B2CF9AE}" pid="7" name="MSIP_Label_f2dfecbd-fc97-4e8a-a9cd-19ed496c406e_ActionId">
    <vt:lpwstr>199568a8-69d6-4494-8f43-317d73d6900f</vt:lpwstr>
  </property>
  <property fmtid="{D5CDD505-2E9C-101B-9397-08002B2CF9AE}" pid="8" name="MSIP_Label_f2dfecbd-fc97-4e8a-a9cd-19ed496c406e_ContentBits">
    <vt:lpwstr>0</vt:lpwstr>
  </property>
</Properties>
</file>